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42"/>
  </p:notesMasterIdLst>
  <p:sldIdLst>
    <p:sldId id="257" r:id="rId7"/>
    <p:sldId id="274" r:id="rId8"/>
    <p:sldId id="275" r:id="rId9"/>
    <p:sldId id="276" r:id="rId10"/>
    <p:sldId id="295" r:id="rId11"/>
    <p:sldId id="297" r:id="rId12"/>
    <p:sldId id="299" r:id="rId13"/>
    <p:sldId id="277" r:id="rId14"/>
    <p:sldId id="278" r:id="rId15"/>
    <p:sldId id="279" r:id="rId16"/>
    <p:sldId id="280" r:id="rId17"/>
    <p:sldId id="281" r:id="rId18"/>
    <p:sldId id="282" r:id="rId19"/>
    <p:sldId id="283" r:id="rId20"/>
    <p:sldId id="284" r:id="rId21"/>
    <p:sldId id="288" r:id="rId22"/>
    <p:sldId id="289" r:id="rId23"/>
    <p:sldId id="290" r:id="rId24"/>
    <p:sldId id="264" r:id="rId25"/>
    <p:sldId id="301" r:id="rId26"/>
    <p:sldId id="303" r:id="rId27"/>
    <p:sldId id="305" r:id="rId28"/>
    <p:sldId id="267" r:id="rId29"/>
    <p:sldId id="268" r:id="rId30"/>
    <p:sldId id="269" r:id="rId31"/>
    <p:sldId id="270" r:id="rId32"/>
    <p:sldId id="291" r:id="rId33"/>
    <p:sldId id="292" r:id="rId34"/>
    <p:sldId id="293" r:id="rId35"/>
    <p:sldId id="307" r:id="rId36"/>
    <p:sldId id="309" r:id="rId37"/>
    <p:sldId id="311" r:id="rId38"/>
    <p:sldId id="313" r:id="rId39"/>
    <p:sldId id="315" r:id="rId40"/>
    <p:sldId id="31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80" autoAdjust="0"/>
  </p:normalViewPr>
  <p:slideViewPr>
    <p:cSldViewPr snapToGrid="0">
      <p:cViewPr varScale="1">
        <p:scale>
          <a:sx n="96" d="100"/>
          <a:sy n="96" d="100"/>
        </p:scale>
        <p:origin x="508"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87169-5045-401A-B998-E6C5B626D904}" type="datetimeFigureOut">
              <a:rPr lang="en-CA" smtClean="0"/>
              <a:t>2018-01-26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9D05B-B404-495D-AE1A-420DB83AB26F}" type="slidenum">
              <a:rPr lang="en-CA" smtClean="0"/>
              <a:t>‹#›</a:t>
            </a:fld>
            <a:endParaRPr lang="en-CA" dirty="0"/>
          </a:p>
        </p:txBody>
      </p:sp>
    </p:spTree>
    <p:extLst>
      <p:ext uri="{BB962C8B-B14F-4D97-AF65-F5344CB8AC3E}">
        <p14:creationId xmlns:p14="http://schemas.microsoft.com/office/powerpoint/2010/main" val="65417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E7B9A8-31F1-4C33-83E9-C8A85972E589}" type="slidenum">
              <a:rPr kumimoji="0" lang="en-CA"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CA"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3523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48D0F873-F12D-488F-BC84-A3262EA7B345}" type="slidenum">
              <a:rPr lang="en-US" altLang="fr-FR" smtClean="0"/>
              <a:pPr/>
              <a:t>11</a:t>
            </a:fld>
            <a:endParaRPr lang="en-US" altLang="fr-FR" dirty="0" smtClean="0"/>
          </a:p>
        </p:txBody>
      </p:sp>
    </p:spTree>
    <p:extLst>
      <p:ext uri="{BB962C8B-B14F-4D97-AF65-F5344CB8AC3E}">
        <p14:creationId xmlns:p14="http://schemas.microsoft.com/office/powerpoint/2010/main" val="3711375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4973314A-61FE-4C51-98B7-F6B61C439385}" type="slidenum">
              <a:rPr lang="en-CA" altLang="en-US" smtClean="0">
                <a:solidFill>
                  <a:srgbClr val="000000"/>
                </a:solidFill>
              </a:rPr>
              <a:pPr/>
              <a:t>12</a:t>
            </a:fld>
            <a:endParaRPr lang="en-CA" altLang="en-US" dirty="0" smtClean="0">
              <a:solidFill>
                <a:srgbClr val="000000"/>
              </a:solidFill>
            </a:endParaRPr>
          </a:p>
        </p:txBody>
      </p:sp>
    </p:spTree>
    <p:extLst>
      <p:ext uri="{BB962C8B-B14F-4D97-AF65-F5344CB8AC3E}">
        <p14:creationId xmlns:p14="http://schemas.microsoft.com/office/powerpoint/2010/main" val="386955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2186531-B1D4-4DA6-9E2A-2AA9EF1DD124}" type="slidenum">
              <a:rPr lang="en-CA" altLang="en-US" smtClean="0">
                <a:solidFill>
                  <a:srgbClr val="000000"/>
                </a:solidFill>
              </a:rPr>
              <a:pPr/>
              <a:t>14</a:t>
            </a:fld>
            <a:endParaRPr lang="en-CA" altLang="en-US" dirty="0" smtClean="0">
              <a:solidFill>
                <a:srgbClr val="000000"/>
              </a:solidFill>
            </a:endParaRPr>
          </a:p>
        </p:txBody>
      </p:sp>
    </p:spTree>
    <p:extLst>
      <p:ext uri="{BB962C8B-B14F-4D97-AF65-F5344CB8AC3E}">
        <p14:creationId xmlns:p14="http://schemas.microsoft.com/office/powerpoint/2010/main" val="47981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D7318E1E-1621-4FEF-A19F-CD1F73110690}" type="slidenum">
              <a:rPr lang="en-CA" altLang="en-US" smtClean="0">
                <a:solidFill>
                  <a:srgbClr val="000000"/>
                </a:solidFill>
              </a:rPr>
              <a:pPr/>
              <a:t>15</a:t>
            </a:fld>
            <a:endParaRPr lang="en-CA" altLang="en-US" dirty="0" smtClean="0">
              <a:solidFill>
                <a:srgbClr val="000000"/>
              </a:solidFill>
            </a:endParaRPr>
          </a:p>
        </p:txBody>
      </p:sp>
    </p:spTree>
    <p:extLst>
      <p:ext uri="{BB962C8B-B14F-4D97-AF65-F5344CB8AC3E}">
        <p14:creationId xmlns:p14="http://schemas.microsoft.com/office/powerpoint/2010/main" val="270790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5888F1AF-4047-47CA-8DBC-977A1AED6969}" type="slidenum">
              <a:rPr lang="fr-CA" altLang="en-US" smtClean="0"/>
              <a:pPr/>
              <a:t>17</a:t>
            </a:fld>
            <a:endParaRPr lang="fr-CA" altLang="en-US" smtClean="0"/>
          </a:p>
        </p:txBody>
      </p:sp>
    </p:spTree>
    <p:extLst>
      <p:ext uri="{BB962C8B-B14F-4D97-AF65-F5344CB8AC3E}">
        <p14:creationId xmlns:p14="http://schemas.microsoft.com/office/powerpoint/2010/main" val="160525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4C95146F-E7F6-4C38-87FB-CE7390238558}" type="slidenum">
              <a:rPr lang="en-CA" altLang="en-US" smtClean="0"/>
              <a:pPr/>
              <a:t>18</a:t>
            </a:fld>
            <a:endParaRPr lang="en-CA" altLang="en-US" smtClean="0"/>
          </a:p>
        </p:txBody>
      </p:sp>
    </p:spTree>
    <p:extLst>
      <p:ext uri="{BB962C8B-B14F-4D97-AF65-F5344CB8AC3E}">
        <p14:creationId xmlns:p14="http://schemas.microsoft.com/office/powerpoint/2010/main" val="3259946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C718D1E9-2E07-4884-AB9A-83B965E4AFF9}" type="slidenum">
              <a:rPr lang="en-CA" altLang="en-US" smtClean="0">
                <a:solidFill>
                  <a:srgbClr val="000000"/>
                </a:solidFill>
              </a:rPr>
              <a:pPr/>
              <a:t>21</a:t>
            </a:fld>
            <a:endParaRPr lang="en-CA" altLang="en-US" smtClean="0">
              <a:solidFill>
                <a:srgbClr val="000000"/>
              </a:solidFill>
            </a:endParaRPr>
          </a:p>
        </p:txBody>
      </p:sp>
    </p:spTree>
    <p:extLst>
      <p:ext uri="{BB962C8B-B14F-4D97-AF65-F5344CB8AC3E}">
        <p14:creationId xmlns:p14="http://schemas.microsoft.com/office/powerpoint/2010/main" val="403387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60AE7294-D286-488A-AFBF-78568FC0B1F3}" type="slidenum">
              <a:rPr lang="en-CA" altLang="en-US" smtClean="0">
                <a:solidFill>
                  <a:srgbClr val="000000"/>
                </a:solidFill>
              </a:rPr>
              <a:pPr/>
              <a:t>22</a:t>
            </a:fld>
            <a:endParaRPr lang="en-CA" altLang="en-US" smtClean="0">
              <a:solidFill>
                <a:srgbClr val="000000"/>
              </a:solidFill>
            </a:endParaRPr>
          </a:p>
        </p:txBody>
      </p:sp>
    </p:spTree>
    <p:extLst>
      <p:ext uri="{BB962C8B-B14F-4D97-AF65-F5344CB8AC3E}">
        <p14:creationId xmlns:p14="http://schemas.microsoft.com/office/powerpoint/2010/main" val="407141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CA" altLang="en-US" dirty="0" smtClean="0"/>
              <a:t>Donations received from: HBC and Salamander Foundation. Bulk of the donation came from anonymous donor.</a:t>
            </a:r>
            <a:endParaRPr lang="en-CA" altLang="en-US" dirty="0" smtClean="0">
              <a:solidFill>
                <a:srgbClr val="000000"/>
              </a:solidFill>
              <a:latin typeface="Arial" panose="020B0604020202020204" pitchFamily="34" charset="0"/>
            </a:endParaRPr>
          </a:p>
          <a:p>
            <a:pPr>
              <a:defRPr/>
            </a:pPr>
            <a:endParaRPr lang="en-US" altLang="en-US" dirty="0" smtClean="0"/>
          </a:p>
          <a:p>
            <a:pPr>
              <a:defRPr/>
            </a:pPr>
            <a:r>
              <a:rPr lang="en-US" altLang="en-US" dirty="0" smtClean="0"/>
              <a:t>Collaborated with Indigenous newspaper publishers to get permission. Titles are from LAC collection and include: </a:t>
            </a:r>
          </a:p>
          <a:p>
            <a:pPr marL="171450" indent="-171450">
              <a:buFont typeface="Arial" panose="020B0604020202020204" pitchFamily="34" charset="0"/>
              <a:buChar char="•"/>
              <a:defRPr/>
            </a:pPr>
            <a:r>
              <a:rPr lang="en-US" altLang="en-US" dirty="0" smtClean="0"/>
              <a:t>Windspeaker –Widely circulated Indigenous news publication. Biweekly</a:t>
            </a:r>
          </a:p>
          <a:p>
            <a:pPr marL="171450" indent="-171450">
              <a:buFont typeface="Arial" panose="020B0604020202020204" pitchFamily="34" charset="0"/>
              <a:buChar char="•"/>
              <a:defRPr/>
            </a:pPr>
            <a:r>
              <a:rPr lang="en-US" altLang="en-US" dirty="0" smtClean="0"/>
              <a:t>Turtle Island News – National native weekly</a:t>
            </a:r>
          </a:p>
          <a:p>
            <a:pPr marL="171450" indent="-171450">
              <a:buFont typeface="Arial" panose="020B0604020202020204" pitchFamily="34" charset="0"/>
              <a:buChar char="•"/>
              <a:defRPr/>
            </a:pPr>
            <a:r>
              <a:rPr lang="en-US" altLang="en-US" dirty="0" smtClean="0"/>
              <a:t>Ha Shilth Sa –Oldest first nations newspaper</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3B4E010E-57E3-48F2-B035-24D4AE3053FD}" type="slidenum">
              <a:rPr lang="en-CA" altLang="en-US" smtClean="0">
                <a:solidFill>
                  <a:srgbClr val="000000"/>
                </a:solidFill>
              </a:rPr>
              <a:pPr/>
              <a:t>28</a:t>
            </a:fld>
            <a:endParaRPr lang="en-CA" altLang="en-US" dirty="0" smtClean="0">
              <a:solidFill>
                <a:srgbClr val="000000"/>
              </a:solidFill>
            </a:endParaRPr>
          </a:p>
        </p:txBody>
      </p:sp>
    </p:spTree>
    <p:extLst>
      <p:ext uri="{BB962C8B-B14F-4D97-AF65-F5344CB8AC3E}">
        <p14:creationId xmlns:p14="http://schemas.microsoft.com/office/powerpoint/2010/main" val="55049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FE4178D8-B16D-4B11-8FFF-7CF643F4A2D5}" type="slidenum">
              <a:rPr lang="en-CA" altLang="en-US" smtClean="0">
                <a:solidFill>
                  <a:srgbClr val="000000"/>
                </a:solidFill>
              </a:rPr>
              <a:pPr/>
              <a:t>29</a:t>
            </a:fld>
            <a:endParaRPr lang="en-CA" altLang="en-US" dirty="0" smtClean="0">
              <a:solidFill>
                <a:srgbClr val="000000"/>
              </a:solidFill>
            </a:endParaRPr>
          </a:p>
        </p:txBody>
      </p:sp>
    </p:spTree>
    <p:extLst>
      <p:ext uri="{BB962C8B-B14F-4D97-AF65-F5344CB8AC3E}">
        <p14:creationId xmlns:p14="http://schemas.microsoft.com/office/powerpoint/2010/main" val="328867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en-US" dirty="0" smtClean="0"/>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6C6CF9A5-90A7-499D-9410-6E6CA88E2E58}" type="slidenum">
              <a:rPr lang="en-CA" altLang="en-US" smtClean="0"/>
              <a:pPr/>
              <a:t>2</a:t>
            </a:fld>
            <a:endParaRPr lang="en-CA" altLang="en-US" dirty="0" smtClean="0"/>
          </a:p>
        </p:txBody>
      </p:sp>
    </p:spTree>
    <p:extLst>
      <p:ext uri="{BB962C8B-B14F-4D97-AF65-F5344CB8AC3E}">
        <p14:creationId xmlns:p14="http://schemas.microsoft.com/office/powerpoint/2010/main" val="2244526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2DA037AE-18B2-4DC1-B242-1A917B53AD06}" type="slidenum">
              <a:rPr lang="en-US" altLang="en-US" smtClean="0"/>
              <a:pPr/>
              <a:t>32</a:t>
            </a:fld>
            <a:endParaRPr lang="en-US" altLang="en-US" smtClean="0"/>
          </a:p>
        </p:txBody>
      </p:sp>
    </p:spTree>
    <p:extLst>
      <p:ext uri="{BB962C8B-B14F-4D97-AF65-F5344CB8AC3E}">
        <p14:creationId xmlns:p14="http://schemas.microsoft.com/office/powerpoint/2010/main" val="103526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FAB22DBE-2881-4A15-96B6-B7949BBCD3A4}" type="slidenum">
              <a:rPr lang="en-US" altLang="en-US" smtClean="0"/>
              <a:pPr/>
              <a:t>33</a:t>
            </a:fld>
            <a:endParaRPr lang="en-US" altLang="en-US" smtClean="0"/>
          </a:p>
        </p:txBody>
      </p:sp>
    </p:spTree>
    <p:extLst>
      <p:ext uri="{BB962C8B-B14F-4D97-AF65-F5344CB8AC3E}">
        <p14:creationId xmlns:p14="http://schemas.microsoft.com/office/powerpoint/2010/main" val="642735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1AAF7C0-3C58-4A35-AD07-CE8286D56306}" type="slidenum">
              <a:rPr lang="en-US" altLang="en-US" smtClean="0"/>
              <a:pPr/>
              <a:t>34</a:t>
            </a:fld>
            <a:endParaRPr lang="en-US" altLang="en-US" smtClean="0"/>
          </a:p>
        </p:txBody>
      </p:sp>
    </p:spTree>
    <p:extLst>
      <p:ext uri="{BB962C8B-B14F-4D97-AF65-F5344CB8AC3E}">
        <p14:creationId xmlns:p14="http://schemas.microsoft.com/office/powerpoint/2010/main" val="4040246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74FE42A-BE8D-4C12-B1B4-3837C1258E33}" type="slidenum">
              <a:rPr lang="en-US" altLang="en-US" smtClean="0"/>
              <a:pPr/>
              <a:t>35</a:t>
            </a:fld>
            <a:endParaRPr lang="en-US" altLang="en-US" smtClean="0"/>
          </a:p>
        </p:txBody>
      </p:sp>
    </p:spTree>
    <p:extLst>
      <p:ext uri="{BB962C8B-B14F-4D97-AF65-F5344CB8AC3E}">
        <p14:creationId xmlns:p14="http://schemas.microsoft.com/office/powerpoint/2010/main" val="324789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55650" indent="-290513">
              <a:defRPr>
                <a:solidFill>
                  <a:schemeClr val="tx1"/>
                </a:solidFill>
                <a:latin typeface="Times New Roman" panose="02020603050405020304" pitchFamily="18" charset="0"/>
                <a:cs typeface="Arial" panose="020B0604020202020204" pitchFamily="34" charset="0"/>
              </a:defRPr>
            </a:lvl2pPr>
            <a:lvl3pPr marL="1163638" indent="-231775">
              <a:defRPr>
                <a:solidFill>
                  <a:schemeClr val="tx1"/>
                </a:solidFill>
                <a:latin typeface="Times New Roman" panose="02020603050405020304" pitchFamily="18" charset="0"/>
                <a:cs typeface="Arial" panose="020B0604020202020204" pitchFamily="34" charset="0"/>
              </a:defRPr>
            </a:lvl3pPr>
            <a:lvl4pPr marL="1630363" indent="-231775">
              <a:defRPr>
                <a:solidFill>
                  <a:schemeClr val="tx1"/>
                </a:solidFill>
                <a:latin typeface="Times New Roman" panose="02020603050405020304" pitchFamily="18" charset="0"/>
                <a:cs typeface="Arial" panose="020B0604020202020204" pitchFamily="34" charset="0"/>
              </a:defRPr>
            </a:lvl4pPr>
            <a:lvl5pPr marL="2095500" indent="-231775">
              <a:defRPr>
                <a:solidFill>
                  <a:schemeClr val="tx1"/>
                </a:solidFill>
                <a:latin typeface="Times New Roman" panose="02020603050405020304" pitchFamily="18"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7474054A-FA58-450E-A8C7-3046BB28641F}" type="slidenum">
              <a:rPr lang="en-US" altLang="en-US" smtClean="0"/>
              <a:pPr/>
              <a:t>3</a:t>
            </a:fld>
            <a:endParaRPr lang="en-US" altLang="en-US" dirty="0" smtClean="0"/>
          </a:p>
        </p:txBody>
      </p:sp>
    </p:spTree>
    <p:extLst>
      <p:ext uri="{BB962C8B-B14F-4D97-AF65-F5344CB8AC3E}">
        <p14:creationId xmlns:p14="http://schemas.microsoft.com/office/powerpoint/2010/main" val="285570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55650" indent="-290513">
              <a:defRPr>
                <a:solidFill>
                  <a:schemeClr val="tx1"/>
                </a:solidFill>
                <a:latin typeface="Times New Roman" panose="02020603050405020304" pitchFamily="18" charset="0"/>
                <a:cs typeface="Arial" panose="020B0604020202020204" pitchFamily="34" charset="0"/>
              </a:defRPr>
            </a:lvl2pPr>
            <a:lvl3pPr marL="1163638" indent="-231775">
              <a:defRPr>
                <a:solidFill>
                  <a:schemeClr val="tx1"/>
                </a:solidFill>
                <a:latin typeface="Times New Roman" panose="02020603050405020304" pitchFamily="18" charset="0"/>
                <a:cs typeface="Arial" panose="020B0604020202020204" pitchFamily="34" charset="0"/>
              </a:defRPr>
            </a:lvl3pPr>
            <a:lvl4pPr marL="1630363" indent="-231775">
              <a:defRPr>
                <a:solidFill>
                  <a:schemeClr val="tx1"/>
                </a:solidFill>
                <a:latin typeface="Times New Roman" panose="02020603050405020304" pitchFamily="18" charset="0"/>
                <a:cs typeface="Arial" panose="020B0604020202020204" pitchFamily="34" charset="0"/>
              </a:defRPr>
            </a:lvl4pPr>
            <a:lvl5pPr marL="2095500" indent="-231775">
              <a:defRPr>
                <a:solidFill>
                  <a:schemeClr val="tx1"/>
                </a:solidFill>
                <a:latin typeface="Times New Roman" panose="02020603050405020304" pitchFamily="18"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4D8740B0-01C7-4384-BFB2-CDEFB8E0EB64}" type="slidenum">
              <a:rPr lang="en-US" altLang="en-US" smtClean="0"/>
              <a:pPr/>
              <a:t>4</a:t>
            </a:fld>
            <a:endParaRPr lang="en-US" altLang="en-US" dirty="0" smtClean="0"/>
          </a:p>
        </p:txBody>
      </p:sp>
    </p:spTree>
    <p:extLst>
      <p:ext uri="{BB962C8B-B14F-4D97-AF65-F5344CB8AC3E}">
        <p14:creationId xmlns:p14="http://schemas.microsoft.com/office/powerpoint/2010/main" val="114423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Normand</a:t>
            </a:r>
            <a:endParaRPr lang="en-US" dirty="0"/>
          </a:p>
        </p:txBody>
      </p:sp>
      <p:sp>
        <p:nvSpPr>
          <p:cNvPr id="4" name="Espace réservé du numéro de diapositive 3"/>
          <p:cNvSpPr>
            <a:spLocks noGrp="1"/>
          </p:cNvSpPr>
          <p:nvPr>
            <p:ph type="sldNum" sz="quarter" idx="10"/>
          </p:nvPr>
        </p:nvSpPr>
        <p:spPr/>
        <p:txBody>
          <a:bodyPr/>
          <a:lstStyle/>
          <a:p>
            <a:pPr defTabSz="931774">
              <a:defRPr/>
            </a:pPr>
            <a:fld id="{BE79D05B-B404-495D-AE1A-420DB83AB26F}" type="slidenum">
              <a:rPr lang="en-CA">
                <a:solidFill>
                  <a:prstClr val="black"/>
                </a:solidFill>
                <a:latin typeface="Calibri" panose="020F0502020204030204"/>
              </a:rPr>
              <a:pPr defTabSz="931774">
                <a:defRPr/>
              </a:pPr>
              <a:t>5</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349127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57066" indent="-291179">
              <a:defRPr>
                <a:solidFill>
                  <a:schemeClr val="tx1"/>
                </a:solidFill>
                <a:latin typeface="Times New Roman" panose="02020603050405020304" pitchFamily="18" charset="0"/>
                <a:cs typeface="Arial" panose="020B0604020202020204" pitchFamily="34" charset="0"/>
              </a:defRPr>
            </a:lvl2pPr>
            <a:lvl3pPr marL="1164717" indent="-232943">
              <a:defRPr>
                <a:solidFill>
                  <a:schemeClr val="tx1"/>
                </a:solidFill>
                <a:latin typeface="Times New Roman" panose="02020603050405020304" pitchFamily="18" charset="0"/>
                <a:cs typeface="Arial" panose="020B0604020202020204" pitchFamily="34" charset="0"/>
              </a:defRPr>
            </a:lvl3pPr>
            <a:lvl4pPr marL="1630604" indent="-232943">
              <a:defRPr>
                <a:solidFill>
                  <a:schemeClr val="tx1"/>
                </a:solidFill>
                <a:latin typeface="Times New Roman" panose="02020603050405020304" pitchFamily="18" charset="0"/>
                <a:cs typeface="Arial" panose="020B0604020202020204" pitchFamily="34" charset="0"/>
              </a:defRPr>
            </a:lvl4pPr>
            <a:lvl5pPr marL="2096491" indent="-232943">
              <a:defRPr>
                <a:solidFill>
                  <a:schemeClr val="tx1"/>
                </a:solidFill>
                <a:latin typeface="Times New Roman" panose="02020603050405020304" pitchFamily="18"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defTabSz="931774">
              <a:defRPr/>
            </a:pPr>
            <a:fld id="{F433BF4B-7BE8-4522-B0F8-EACB89CC76EC}" type="slidenum">
              <a:rPr lang="en-CA" altLang="en-US">
                <a:solidFill>
                  <a:srgbClr val="000000"/>
                </a:solidFill>
              </a:rPr>
              <a:pPr defTabSz="931774">
                <a:defRPr/>
              </a:pPr>
              <a:t>6</a:t>
            </a:fld>
            <a:endParaRPr lang="en-CA" altLang="en-US" dirty="0">
              <a:solidFill>
                <a:srgbClr val="000000"/>
              </a:solidFill>
            </a:endParaRPr>
          </a:p>
        </p:txBody>
      </p:sp>
    </p:spTree>
    <p:extLst>
      <p:ext uri="{BB962C8B-B14F-4D97-AF65-F5344CB8AC3E}">
        <p14:creationId xmlns:p14="http://schemas.microsoft.com/office/powerpoint/2010/main" val="122771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57066" indent="-291179">
              <a:defRPr>
                <a:solidFill>
                  <a:schemeClr val="tx1"/>
                </a:solidFill>
                <a:latin typeface="Times New Roman" panose="02020603050405020304" pitchFamily="18" charset="0"/>
                <a:cs typeface="Arial" panose="020B0604020202020204" pitchFamily="34" charset="0"/>
              </a:defRPr>
            </a:lvl2pPr>
            <a:lvl3pPr marL="1164717" indent="-232943">
              <a:defRPr>
                <a:solidFill>
                  <a:schemeClr val="tx1"/>
                </a:solidFill>
                <a:latin typeface="Times New Roman" panose="02020603050405020304" pitchFamily="18" charset="0"/>
                <a:cs typeface="Arial" panose="020B0604020202020204" pitchFamily="34" charset="0"/>
              </a:defRPr>
            </a:lvl3pPr>
            <a:lvl4pPr marL="1630604" indent="-232943">
              <a:defRPr>
                <a:solidFill>
                  <a:schemeClr val="tx1"/>
                </a:solidFill>
                <a:latin typeface="Times New Roman" panose="02020603050405020304" pitchFamily="18" charset="0"/>
                <a:cs typeface="Arial" panose="020B0604020202020204" pitchFamily="34" charset="0"/>
              </a:defRPr>
            </a:lvl4pPr>
            <a:lvl5pPr marL="2096491" indent="-232943">
              <a:defRPr>
                <a:solidFill>
                  <a:schemeClr val="tx1"/>
                </a:solidFill>
                <a:latin typeface="Times New Roman" panose="02020603050405020304" pitchFamily="18"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defTabSz="931774">
              <a:defRPr/>
            </a:pPr>
            <a:fld id="{F433BF4B-7BE8-4522-B0F8-EACB89CC76EC}" type="slidenum">
              <a:rPr lang="en-CA" altLang="en-US">
                <a:solidFill>
                  <a:srgbClr val="000000"/>
                </a:solidFill>
              </a:rPr>
              <a:pPr defTabSz="931774">
                <a:defRPr/>
              </a:pPr>
              <a:t>7</a:t>
            </a:fld>
            <a:endParaRPr lang="en-CA" altLang="en-US" dirty="0">
              <a:solidFill>
                <a:srgbClr val="000000"/>
              </a:solidFill>
            </a:endParaRPr>
          </a:p>
        </p:txBody>
      </p:sp>
    </p:spTree>
    <p:extLst>
      <p:ext uri="{BB962C8B-B14F-4D97-AF65-F5344CB8AC3E}">
        <p14:creationId xmlns:p14="http://schemas.microsoft.com/office/powerpoint/2010/main" val="137842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F433BF4B-7BE8-4522-B0F8-EACB89CC76EC}" type="slidenum">
              <a:rPr lang="en-CA" altLang="en-US" smtClean="0">
                <a:solidFill>
                  <a:srgbClr val="000000"/>
                </a:solidFill>
              </a:rPr>
              <a:pPr/>
              <a:t>9</a:t>
            </a:fld>
            <a:endParaRPr lang="en-CA" altLang="en-US" dirty="0" smtClean="0">
              <a:solidFill>
                <a:srgbClr val="000000"/>
              </a:solidFill>
            </a:endParaRPr>
          </a:p>
        </p:txBody>
      </p:sp>
    </p:spTree>
    <p:extLst>
      <p:ext uri="{BB962C8B-B14F-4D97-AF65-F5344CB8AC3E}">
        <p14:creationId xmlns:p14="http://schemas.microsoft.com/office/powerpoint/2010/main" val="227432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A27D608A-6284-4CC7-88AD-9E949E600614}" type="slidenum">
              <a:rPr lang="en-CA" altLang="en-US" smtClean="0">
                <a:solidFill>
                  <a:srgbClr val="000000"/>
                </a:solidFill>
              </a:rPr>
              <a:pPr/>
              <a:t>10</a:t>
            </a:fld>
            <a:endParaRPr lang="en-CA" altLang="en-US" dirty="0" smtClean="0">
              <a:solidFill>
                <a:srgbClr val="000000"/>
              </a:solidFill>
            </a:endParaRPr>
          </a:p>
        </p:txBody>
      </p:sp>
    </p:spTree>
    <p:extLst>
      <p:ext uri="{BB962C8B-B14F-4D97-AF65-F5344CB8AC3E}">
        <p14:creationId xmlns:p14="http://schemas.microsoft.com/office/powerpoint/2010/main" val="4169400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76673"/>
            <a:ext cx="10363200" cy="1470025"/>
          </a:xfrm>
        </p:spPr>
        <p:txBody>
          <a:bodyPr/>
          <a:lstStyle/>
          <a:p>
            <a:r>
              <a:rPr lang="en-US" smtClean="0"/>
              <a:t>Click to edit Master title style</a:t>
            </a:r>
            <a:endParaRPr lang="en-CA" dirty="0"/>
          </a:p>
        </p:txBody>
      </p:sp>
      <p:sp>
        <p:nvSpPr>
          <p:cNvPr id="3" name="Subtitle 2"/>
          <p:cNvSpPr>
            <a:spLocks noGrp="1"/>
          </p:cNvSpPr>
          <p:nvPr>
            <p:ph type="subTitle" idx="1"/>
          </p:nvPr>
        </p:nvSpPr>
        <p:spPr>
          <a:xfrm>
            <a:off x="1828800" y="1988840"/>
            <a:ext cx="8534400" cy="7920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extLst>
      <p:ext uri="{BB962C8B-B14F-4D97-AF65-F5344CB8AC3E}">
        <p14:creationId xmlns:p14="http://schemas.microsoft.com/office/powerpoint/2010/main" val="269917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462DE32-BF86-4848-8131-7D8E741FEC12}" type="slidenum">
              <a:rPr lang="en-CA" altLang="en-US"/>
              <a:pPr>
                <a:defRPr/>
              </a:pPr>
              <a:t>‹#›</a:t>
            </a:fld>
            <a:endParaRPr lang="en-CA" altLang="en-US" dirty="0"/>
          </a:p>
        </p:txBody>
      </p:sp>
    </p:spTree>
    <p:extLst>
      <p:ext uri="{BB962C8B-B14F-4D97-AF65-F5344CB8AC3E}">
        <p14:creationId xmlns:p14="http://schemas.microsoft.com/office/powerpoint/2010/main" val="51595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4203D9F7-2F98-4F61-824A-EC098074F917}" type="slidenum">
              <a:rPr lang="en-CA" altLang="en-US"/>
              <a:pPr>
                <a:defRPr/>
              </a:pPr>
              <a:t>‹#›</a:t>
            </a:fld>
            <a:endParaRPr lang="en-CA" altLang="en-US" dirty="0"/>
          </a:p>
        </p:txBody>
      </p:sp>
    </p:spTree>
    <p:extLst>
      <p:ext uri="{BB962C8B-B14F-4D97-AF65-F5344CB8AC3E}">
        <p14:creationId xmlns:p14="http://schemas.microsoft.com/office/powerpoint/2010/main" val="83651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3445" y="404664"/>
            <a:ext cx="9601067" cy="1080120"/>
          </a:xfrm>
        </p:spPr>
        <p:txBody>
          <a:bodyPr>
            <a:normAutofit/>
          </a:bodyPr>
          <a:lstStyle>
            <a:lvl1pPr>
              <a:defRPr sz="3800"/>
            </a:lvl1pPr>
          </a:lstStyle>
          <a:p>
            <a:r>
              <a:rPr lang="en-US"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8"/>
          <p:cNvSpPr>
            <a:spLocks noGrp="1"/>
          </p:cNvSpPr>
          <p:nvPr>
            <p:ph type="sldNum" sz="quarter" idx="10"/>
          </p:nvPr>
        </p:nvSpPr>
        <p:spPr>
          <a:xfrm>
            <a:off x="4656138" y="6232525"/>
            <a:ext cx="2844800" cy="365125"/>
          </a:xfrm>
        </p:spPr>
        <p:txBody>
          <a:bodyPr/>
          <a:lstStyle>
            <a:lvl1pPr algn="ctr">
              <a:defRPr>
                <a:solidFill>
                  <a:schemeClr val="bg1"/>
                </a:solidFill>
              </a:defRPr>
            </a:lvl1pPr>
          </a:lstStyle>
          <a:p>
            <a:pPr>
              <a:defRPr/>
            </a:pPr>
            <a:fld id="{A9D679F9-F799-4880-BA02-BAF5CF5E3DB3}" type="slidenum">
              <a:rPr lang="en-CA" altLang="en-US"/>
              <a:pPr>
                <a:defRPr/>
              </a:pPr>
              <a:t>‹#›</a:t>
            </a:fld>
            <a:endParaRPr lang="en-CA" altLang="en-US" dirty="0"/>
          </a:p>
        </p:txBody>
      </p:sp>
    </p:spTree>
    <p:extLst>
      <p:ext uri="{BB962C8B-B14F-4D97-AF65-F5344CB8AC3E}">
        <p14:creationId xmlns:p14="http://schemas.microsoft.com/office/powerpoint/2010/main" val="229032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9" name="Title 1"/>
          <p:cNvSpPr>
            <a:spLocks noGrp="1"/>
          </p:cNvSpPr>
          <p:nvPr>
            <p:ph type="title"/>
          </p:nvPr>
        </p:nvSpPr>
        <p:spPr>
          <a:xfrm>
            <a:off x="1103445" y="404664"/>
            <a:ext cx="9601067" cy="1080120"/>
          </a:xfrm>
        </p:spPr>
        <p:txBody>
          <a:bodyPr>
            <a:normAutofit/>
          </a:bodyPr>
          <a:lstStyle>
            <a:lvl1pPr>
              <a:defRPr sz="3800"/>
            </a:lvl1pPr>
          </a:lstStyle>
          <a:p>
            <a:r>
              <a:rPr lang="en-US" smtClean="0"/>
              <a:t>Click to edit Master title style</a:t>
            </a:r>
            <a:endParaRPr lang="en-CA" dirty="0"/>
          </a:p>
        </p:txBody>
      </p:sp>
      <p:sp>
        <p:nvSpPr>
          <p:cNvPr id="6" name="Slide Number Placeholder 8"/>
          <p:cNvSpPr>
            <a:spLocks noGrp="1"/>
          </p:cNvSpPr>
          <p:nvPr>
            <p:ph type="sldNum" sz="quarter" idx="10"/>
          </p:nvPr>
        </p:nvSpPr>
        <p:spPr>
          <a:xfrm>
            <a:off x="4656138" y="6232525"/>
            <a:ext cx="2844800" cy="365125"/>
          </a:xfrm>
        </p:spPr>
        <p:txBody>
          <a:bodyPr/>
          <a:lstStyle>
            <a:lvl1pPr algn="ctr">
              <a:defRPr>
                <a:solidFill>
                  <a:schemeClr val="bg1"/>
                </a:solidFill>
              </a:defRPr>
            </a:lvl1pPr>
          </a:lstStyle>
          <a:p>
            <a:pPr>
              <a:defRPr/>
            </a:pPr>
            <a:fld id="{0261E5A4-8442-4DF3-9709-C4A4DE704649}" type="slidenum">
              <a:rPr lang="en-CA" altLang="en-US"/>
              <a:pPr>
                <a:defRPr/>
              </a:pPr>
              <a:t>‹#›</a:t>
            </a:fld>
            <a:endParaRPr lang="en-CA" altLang="en-US" dirty="0"/>
          </a:p>
        </p:txBody>
      </p:sp>
    </p:spTree>
    <p:extLst>
      <p:ext uri="{BB962C8B-B14F-4D97-AF65-F5344CB8AC3E}">
        <p14:creationId xmlns:p14="http://schemas.microsoft.com/office/powerpoint/2010/main" val="205130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91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AF7A16A7-1980-4F4D-87ED-A8C125ED866B}" type="slidenum">
              <a:rPr lang="en-CA" altLang="en-US"/>
              <a:pPr>
                <a:defRPr/>
              </a:pPr>
              <a:t>‹#›</a:t>
            </a:fld>
            <a:endParaRPr lang="en-CA" altLang="en-US" dirty="0"/>
          </a:p>
        </p:txBody>
      </p:sp>
    </p:spTree>
    <p:extLst>
      <p:ext uri="{BB962C8B-B14F-4D97-AF65-F5344CB8AC3E}">
        <p14:creationId xmlns:p14="http://schemas.microsoft.com/office/powerpoint/2010/main" val="353182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E13E6B0-7FCD-4E84-81AE-A54D5B470EAA}" type="slidenum">
              <a:rPr lang="en-CA" altLang="en-US"/>
              <a:pPr>
                <a:defRPr/>
              </a:pPr>
              <a:t>‹#›</a:t>
            </a:fld>
            <a:endParaRPr lang="en-CA" altLang="en-US" dirty="0"/>
          </a:p>
        </p:txBody>
      </p:sp>
    </p:spTree>
    <p:extLst>
      <p:ext uri="{BB962C8B-B14F-4D97-AF65-F5344CB8AC3E}">
        <p14:creationId xmlns:p14="http://schemas.microsoft.com/office/powerpoint/2010/main" val="48003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91769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4A2E22DC-39A2-4EE5-829A-A240594D7F62}" type="slidenum">
              <a:rPr lang="en-CA" altLang="en-US"/>
              <a:pPr>
                <a:defRPr/>
              </a:pPr>
              <a:t>‹#›</a:t>
            </a:fld>
            <a:endParaRPr lang="en-CA" altLang="en-US" dirty="0"/>
          </a:p>
        </p:txBody>
      </p:sp>
    </p:spTree>
    <p:extLst>
      <p:ext uri="{BB962C8B-B14F-4D97-AF65-F5344CB8AC3E}">
        <p14:creationId xmlns:p14="http://schemas.microsoft.com/office/powerpoint/2010/main" val="179201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D6500CF1-D2A3-42E7-B337-EC0D848ADE25}" type="slidenum">
              <a:rPr lang="en-CA" altLang="en-US"/>
              <a:pPr>
                <a:defRPr/>
              </a:pPr>
              <a:t>‹#›</a:t>
            </a:fld>
            <a:endParaRPr lang="en-CA" altLang="en-US" dirty="0"/>
          </a:p>
        </p:txBody>
      </p:sp>
    </p:spTree>
    <p:extLst>
      <p:ext uri="{BB962C8B-B14F-4D97-AF65-F5344CB8AC3E}">
        <p14:creationId xmlns:p14="http://schemas.microsoft.com/office/powerpoint/2010/main" val="339085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1D933CA-A48F-4D5D-A05D-0BA7665485D6}" type="slidenum">
              <a:rPr lang="en-CA" altLang="en-US"/>
              <a:pPr>
                <a:defRPr/>
              </a:pPr>
              <a:t>‹#›</a:t>
            </a:fld>
            <a:endParaRPr lang="en-CA" altLang="en-US" dirty="0"/>
          </a:p>
        </p:txBody>
      </p:sp>
    </p:spTree>
    <p:extLst>
      <p:ext uri="{BB962C8B-B14F-4D97-AF65-F5344CB8AC3E}">
        <p14:creationId xmlns:p14="http://schemas.microsoft.com/office/powerpoint/2010/main" val="299752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rightsstatements.org/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luciana.duranti@ubc.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champagne.cedric@uqam.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ac-lac.gc.ca/eng/about-us/publications/digital-strategy/Pages/digital-strategy.asp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3"/>
          <p:cNvSpPr>
            <a:spLocks noGrp="1"/>
          </p:cNvSpPr>
          <p:nvPr>
            <p:ph type="ctrTitle"/>
          </p:nvPr>
        </p:nvSpPr>
        <p:spPr>
          <a:xfrm>
            <a:off x="914400" y="836613"/>
            <a:ext cx="10363200" cy="1470025"/>
          </a:xfrm>
        </p:spPr>
        <p:txBody>
          <a:bodyPr/>
          <a:lstStyle/>
          <a:p>
            <a:r>
              <a:rPr lang="en-CA" altLang="en-US" sz="4000" b="1" dirty="0" smtClean="0"/>
              <a:t>Library and Archives Canada Update</a:t>
            </a:r>
          </a:p>
        </p:txBody>
      </p:sp>
      <p:sp>
        <p:nvSpPr>
          <p:cNvPr id="11" name="Sous-titre 4"/>
          <p:cNvSpPr>
            <a:spLocks noGrp="1"/>
          </p:cNvSpPr>
          <p:nvPr>
            <p:ph type="subTitle" idx="1"/>
          </p:nvPr>
        </p:nvSpPr>
        <p:spPr>
          <a:xfrm>
            <a:off x="1992313" y="2133600"/>
            <a:ext cx="8534400" cy="982663"/>
          </a:xfrm>
        </p:spPr>
        <p:txBody>
          <a:bodyPr/>
          <a:lstStyle/>
          <a:p>
            <a:pPr>
              <a:defRPr/>
            </a:pPr>
            <a:r>
              <a:rPr lang="en-CA" sz="2800" dirty="0" smtClean="0">
                <a:latin typeface="+mj-lt"/>
              </a:rPr>
              <a:t>Presentation to the Ontario Library Association (OLA) Super Conference</a:t>
            </a:r>
          </a:p>
          <a:p>
            <a:pPr>
              <a:defRPr/>
            </a:pPr>
            <a:r>
              <a:rPr lang="en-CA" sz="2800" dirty="0" smtClean="0">
                <a:solidFill>
                  <a:schemeClr val="bg1">
                    <a:lumMod val="50000"/>
                  </a:schemeClr>
                </a:solidFill>
                <a:latin typeface="+mj-lt"/>
              </a:rPr>
              <a:t>January 31, 2018</a:t>
            </a:r>
            <a:endParaRPr lang="en-CA" sz="1800" dirty="0">
              <a:solidFill>
                <a:schemeClr val="bg1">
                  <a:lumMod val="50000"/>
                </a:schemeClr>
              </a:solidFill>
              <a:latin typeface="+mj-lt"/>
            </a:endParaRPr>
          </a:p>
        </p:txBody>
      </p:sp>
    </p:spTree>
    <p:extLst>
      <p:ext uri="{BB962C8B-B14F-4D97-AF65-F5344CB8AC3E}">
        <p14:creationId xmlns:p14="http://schemas.microsoft.com/office/powerpoint/2010/main" val="15596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416050" y="465138"/>
            <a:ext cx="8204200" cy="1079500"/>
          </a:xfrm>
        </p:spPr>
        <p:txBody>
          <a:bodyPr>
            <a:normAutofit fontScale="90000"/>
          </a:bodyPr>
          <a:lstStyle/>
          <a:p>
            <a:pPr>
              <a:defRPr/>
            </a:pPr>
            <a:r>
              <a:rPr lang="en-US" altLang="en-US" b="1" dirty="0" smtClean="0"/>
              <a:t>Digital Asset Management System (DAMS)</a:t>
            </a:r>
          </a:p>
        </p:txBody>
      </p:sp>
      <p:sp>
        <p:nvSpPr>
          <p:cNvPr id="235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3B9B9A0-B5FF-48B4-82E0-DE7D12DA750F}" type="slidenum">
              <a:rPr lang="en-US" altLang="en-US" sz="1200" smtClean="0">
                <a:solidFill>
                  <a:srgbClr val="FFFFFF"/>
                </a:solidFill>
              </a:rPr>
              <a:pPr>
                <a:spcBef>
                  <a:spcPct val="0"/>
                </a:spcBef>
                <a:buFontTx/>
                <a:buNone/>
              </a:pPr>
              <a:t>10</a:t>
            </a:fld>
            <a:endParaRPr lang="en-US" altLang="en-US" sz="1200" dirty="0" smtClean="0">
              <a:solidFill>
                <a:srgbClr val="FFFFFF"/>
              </a:solidFill>
            </a:endParaRPr>
          </a:p>
        </p:txBody>
      </p:sp>
      <p:pic>
        <p:nvPicPr>
          <p:cNvPr id="235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3" y="1770063"/>
            <a:ext cx="65532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6"/>
          <p:cNvSpPr>
            <a:spLocks noChangeArrowheads="1"/>
          </p:cNvSpPr>
          <p:nvPr/>
        </p:nvSpPr>
        <p:spPr bwMode="auto">
          <a:xfrm>
            <a:off x="7531893" y="1770063"/>
            <a:ext cx="41767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342900" indent="-342900">
              <a:spcBef>
                <a:spcPct val="0"/>
              </a:spcBef>
            </a:pPr>
            <a:r>
              <a:rPr lang="en-CA" altLang="en-US" sz="2400" dirty="0">
                <a:latin typeface="Arial" panose="020B0604020202020204" pitchFamily="34" charset="0"/>
              </a:rPr>
              <a:t>The DAMS exists within a framework of various systems at LAC.</a:t>
            </a:r>
          </a:p>
          <a:p>
            <a:pPr marL="342900" indent="-342900">
              <a:spcBef>
                <a:spcPct val="0"/>
              </a:spcBef>
            </a:pPr>
            <a:endParaRPr lang="en-CA" altLang="en-US" sz="2400" dirty="0">
              <a:latin typeface="Arial" panose="020B0604020202020204" pitchFamily="34" charset="0"/>
            </a:endParaRPr>
          </a:p>
          <a:p>
            <a:pPr marL="342900" indent="-342900">
              <a:spcBef>
                <a:spcPct val="0"/>
              </a:spcBef>
            </a:pPr>
            <a:r>
              <a:rPr lang="en-CA" altLang="en-US" sz="2400" dirty="0">
                <a:latin typeface="Arial" panose="020B0604020202020204" pitchFamily="34" charset="0"/>
              </a:rPr>
              <a:t>For example, the DAMS will exchange information with LAC’s description systems for archival records (MIKAN) and published heritage (OCLC).</a:t>
            </a:r>
          </a:p>
          <a:p>
            <a:pPr marL="342900" indent="-342900">
              <a:spcBef>
                <a:spcPct val="0"/>
              </a:spcBef>
            </a:pPr>
            <a:endParaRPr lang="en-CA" altLang="en-US" sz="2400" dirty="0">
              <a:latin typeface="Arial" panose="020B0604020202020204" pitchFamily="34" charset="0"/>
            </a:endParaRPr>
          </a:p>
          <a:p>
            <a:pPr marL="342900" indent="-342900">
              <a:spcBef>
                <a:spcPct val="0"/>
              </a:spcBef>
            </a:pPr>
            <a:endParaRPr lang="en-CA" altLang="en-US" sz="2400" dirty="0">
              <a:latin typeface="Arial" panose="020B0604020202020204" pitchFamily="34" charset="0"/>
            </a:endParaRPr>
          </a:p>
          <a:p>
            <a:pPr marL="342900" indent="-342900">
              <a:spcBef>
                <a:spcPct val="0"/>
              </a:spcBef>
            </a:pPr>
            <a:endParaRPr lang="en-CA" altLang="en-US" sz="2400" dirty="0">
              <a:latin typeface="Arial" panose="020B0604020202020204" pitchFamily="34" charset="0"/>
            </a:endParaRPr>
          </a:p>
        </p:txBody>
      </p:sp>
    </p:spTree>
    <p:extLst>
      <p:ext uri="{BB962C8B-B14F-4D97-AF65-F5344CB8AC3E}">
        <p14:creationId xmlns:p14="http://schemas.microsoft.com/office/powerpoint/2010/main" val="44438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7B79FC77-32E5-4BCE-8533-BD723DE39908}" type="slidenum">
              <a:rPr lang="en-CA" altLang="en-US" sz="1200" smtClean="0">
                <a:solidFill>
                  <a:srgbClr val="FFFFFF"/>
                </a:solidFill>
              </a:rPr>
              <a:pPr>
                <a:spcBef>
                  <a:spcPct val="0"/>
                </a:spcBef>
                <a:buFontTx/>
                <a:buNone/>
              </a:pPr>
              <a:t>11</a:t>
            </a:fld>
            <a:endParaRPr lang="en-CA" altLang="en-US" sz="1200" dirty="0" smtClean="0">
              <a:solidFill>
                <a:srgbClr val="FFFFFF"/>
              </a:solidFill>
            </a:endParaRP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2708275"/>
            <a:ext cx="59721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txBox="1">
            <a:spLocks noChangeArrowheads="1"/>
          </p:cNvSpPr>
          <p:nvPr/>
        </p:nvSpPr>
        <p:spPr bwMode="auto">
          <a:xfrm>
            <a:off x="-528638" y="608151"/>
            <a:ext cx="7561263" cy="61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2" tIns="914112" rIns="914112" bIns="914112"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CA" altLang="en-US" sz="2400" dirty="0" smtClean="0">
                <a:latin typeface="Arial" panose="020B0604020202020204" pitchFamily="34" charset="0"/>
                <a:cs typeface="Arial" panose="020B0604020202020204" pitchFamily="34" charset="0"/>
              </a:rPr>
              <a:t>LAC is employing an agile approach to roll-out, starting with Legal Deposit and then expanding to other streams: </a:t>
            </a:r>
          </a:p>
          <a:p>
            <a:pPr lvl="1">
              <a:lnSpc>
                <a:spcPct val="150000"/>
              </a:lnSpc>
              <a:spcBef>
                <a:spcPts val="0"/>
              </a:spcBef>
              <a:defRPr/>
            </a:pPr>
            <a:r>
              <a:rPr lang="en-CA" altLang="en-US" sz="2200" dirty="0" smtClean="0">
                <a:latin typeface="Arial" panose="020B0604020202020204" pitchFamily="34" charset="0"/>
                <a:cs typeface="Arial" panose="020B0604020202020204" pitchFamily="34" charset="0"/>
              </a:rPr>
              <a:t>e-theses </a:t>
            </a:r>
          </a:p>
          <a:p>
            <a:pPr lvl="1">
              <a:spcBef>
                <a:spcPts val="0"/>
              </a:spcBef>
              <a:defRPr/>
            </a:pPr>
            <a:r>
              <a:rPr lang="en-CA" altLang="en-US" sz="2200" dirty="0" smtClean="0">
                <a:latin typeface="Arial" panose="020B0604020202020204" pitchFamily="34" charset="0"/>
                <a:cs typeface="Arial" panose="020B0604020202020204" pitchFamily="34" charset="0"/>
              </a:rPr>
              <a:t>Archival Government Records </a:t>
            </a:r>
          </a:p>
          <a:p>
            <a:pPr lvl="1">
              <a:spcBef>
                <a:spcPts val="0"/>
              </a:spcBef>
              <a:defRPr/>
            </a:pPr>
            <a:r>
              <a:rPr lang="en-CA" altLang="en-US" sz="2200" dirty="0" smtClean="0">
                <a:latin typeface="Arial" panose="020B0604020202020204" pitchFamily="34" charset="0"/>
                <a:cs typeface="Arial" panose="020B0604020202020204" pitchFamily="34" charset="0"/>
              </a:rPr>
              <a:t>Other archival records</a:t>
            </a:r>
          </a:p>
          <a:p>
            <a:pPr lvl="1">
              <a:spcBef>
                <a:spcPts val="0"/>
              </a:spcBef>
              <a:defRPr/>
            </a:pPr>
            <a:r>
              <a:rPr lang="en-CA" altLang="en-US" sz="2200" dirty="0" smtClean="0">
                <a:latin typeface="Arial" panose="020B0604020202020204" pitchFamily="34" charset="0"/>
                <a:cs typeface="Arial" panose="020B0604020202020204" pitchFamily="34" charset="0"/>
              </a:rPr>
              <a:t>Non-preserved material (backlog, born digital)</a:t>
            </a:r>
          </a:p>
          <a:p>
            <a:pPr lvl="1">
              <a:spcBef>
                <a:spcPts val="0"/>
              </a:spcBef>
              <a:defRPr/>
            </a:pPr>
            <a:r>
              <a:rPr lang="en-CA" altLang="en-US" sz="2200" dirty="0" smtClean="0">
                <a:latin typeface="Arial" panose="020B0604020202020204" pitchFamily="34" charset="0"/>
                <a:cs typeface="Arial" panose="020B0604020202020204" pitchFamily="34" charset="0"/>
              </a:rPr>
              <a:t>Digitized analog material</a:t>
            </a:r>
          </a:p>
          <a:p>
            <a:pPr lvl="1">
              <a:spcBef>
                <a:spcPts val="0"/>
              </a:spcBef>
              <a:defRPr/>
            </a:pPr>
            <a:r>
              <a:rPr lang="en-CA" altLang="en-US" sz="2200" dirty="0" smtClean="0">
                <a:latin typeface="Arial" panose="020B0604020202020204" pitchFamily="34" charset="0"/>
                <a:cs typeface="Arial" panose="020B0604020202020204" pitchFamily="34" charset="0"/>
              </a:rPr>
              <a:t>Migrated </a:t>
            </a:r>
            <a:r>
              <a:rPr lang="en-CA" altLang="en-US" sz="2200" dirty="0">
                <a:latin typeface="Arial" panose="020B0604020202020204" pitchFamily="34" charset="0"/>
                <a:cs typeface="Arial" panose="020B0604020202020204" pitchFamily="34" charset="0"/>
              </a:rPr>
              <a:t>a</a:t>
            </a:r>
            <a:r>
              <a:rPr lang="en-CA" altLang="en-US" sz="2200" dirty="0" smtClean="0">
                <a:latin typeface="Arial" panose="020B0604020202020204" pitchFamily="34" charset="0"/>
                <a:cs typeface="Arial" panose="020B0604020202020204" pitchFamily="34" charset="0"/>
              </a:rPr>
              <a:t>udiovisual material</a:t>
            </a:r>
          </a:p>
          <a:p>
            <a:pPr lvl="1">
              <a:spcBef>
                <a:spcPts val="0"/>
              </a:spcBef>
              <a:defRPr/>
            </a:pPr>
            <a:r>
              <a:rPr lang="en-CA" altLang="en-US" sz="2200" dirty="0" smtClean="0">
                <a:latin typeface="Arial" panose="020B0604020202020204" pitchFamily="34" charset="0"/>
                <a:cs typeface="Arial" panose="020B0604020202020204" pitchFamily="34" charset="0"/>
              </a:rPr>
              <a:t>Public access (website, reprography, etc.)</a:t>
            </a:r>
          </a:p>
        </p:txBody>
      </p:sp>
      <p:sp>
        <p:nvSpPr>
          <p:cNvPr id="25605" name="Title 4"/>
          <p:cNvSpPr txBox="1">
            <a:spLocks/>
          </p:cNvSpPr>
          <p:nvPr/>
        </p:nvSpPr>
        <p:spPr bwMode="auto">
          <a:xfrm>
            <a:off x="1416050" y="460375"/>
            <a:ext cx="82089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a:spcBef>
                <a:spcPct val="0"/>
              </a:spcBef>
              <a:buFontTx/>
              <a:buNone/>
            </a:pPr>
            <a:r>
              <a:rPr lang="en-US" altLang="en-US" sz="3400" b="1" dirty="0">
                <a:latin typeface="Arial" panose="020B0604020202020204" pitchFamily="34" charset="0"/>
              </a:rPr>
              <a:t>Digital Asset Management System (DAMS)</a:t>
            </a:r>
          </a:p>
        </p:txBody>
      </p:sp>
    </p:spTree>
    <p:extLst>
      <p:ext uri="{BB962C8B-B14F-4D97-AF65-F5344CB8AC3E}">
        <p14:creationId xmlns:p14="http://schemas.microsoft.com/office/powerpoint/2010/main" val="230599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B905740-B374-4D84-A2D2-5E8EDEE7F419}" type="slidenum">
              <a:rPr lang="en-CA" altLang="en-US" sz="1200" smtClean="0">
                <a:solidFill>
                  <a:srgbClr val="FFFFFF"/>
                </a:solidFill>
              </a:rPr>
              <a:pPr>
                <a:spcBef>
                  <a:spcPct val="0"/>
                </a:spcBef>
                <a:buFontTx/>
                <a:buNone/>
              </a:pPr>
              <a:t>12</a:t>
            </a:fld>
            <a:endParaRPr lang="en-CA" altLang="en-US" sz="1200" dirty="0" smtClean="0">
              <a:solidFill>
                <a:srgbClr val="FFFFFF"/>
              </a:solidFill>
            </a:endParaRPr>
          </a:p>
        </p:txBody>
      </p:sp>
      <p:graphicFrame>
        <p:nvGraphicFramePr>
          <p:cNvPr id="19" name="Content Placeholder 7"/>
          <p:cNvGraphicFramePr>
            <a:graphicFrameLocks noGrp="1"/>
          </p:cNvGraphicFramePr>
          <p:nvPr>
            <p:ph sz="half" idx="1"/>
          </p:nvPr>
        </p:nvGraphicFramePr>
        <p:xfrm>
          <a:off x="104775" y="2962275"/>
          <a:ext cx="12087225" cy="1112838"/>
        </p:xfrm>
        <a:graphic>
          <a:graphicData uri="http://schemas.openxmlformats.org/drawingml/2006/table">
            <a:tbl>
              <a:tblPr firstRow="1" bandRow="1">
                <a:tableStyleId>{5C22544A-7EE6-4342-B048-85BDC9FD1C3A}</a:tableStyleId>
              </a:tblPr>
              <a:tblGrid>
                <a:gridCol w="483489">
                  <a:extLst>
                    <a:ext uri="{9D8B030D-6E8A-4147-A177-3AD203B41FA5}">
                      <a16:colId xmlns:a16="http://schemas.microsoft.com/office/drawing/2014/main" val="20003"/>
                    </a:ext>
                  </a:extLst>
                </a:gridCol>
                <a:gridCol w="483489">
                  <a:extLst>
                    <a:ext uri="{9D8B030D-6E8A-4147-A177-3AD203B41FA5}">
                      <a16:colId xmlns:a16="http://schemas.microsoft.com/office/drawing/2014/main" val="20004"/>
                    </a:ext>
                  </a:extLst>
                </a:gridCol>
                <a:gridCol w="483489">
                  <a:extLst>
                    <a:ext uri="{9D8B030D-6E8A-4147-A177-3AD203B41FA5}">
                      <a16:colId xmlns:a16="http://schemas.microsoft.com/office/drawing/2014/main" val="20005"/>
                    </a:ext>
                  </a:extLst>
                </a:gridCol>
                <a:gridCol w="483489">
                  <a:extLst>
                    <a:ext uri="{9D8B030D-6E8A-4147-A177-3AD203B41FA5}">
                      <a16:colId xmlns:a16="http://schemas.microsoft.com/office/drawing/2014/main" val="20006"/>
                    </a:ext>
                  </a:extLst>
                </a:gridCol>
                <a:gridCol w="483489">
                  <a:extLst>
                    <a:ext uri="{9D8B030D-6E8A-4147-A177-3AD203B41FA5}">
                      <a16:colId xmlns:a16="http://schemas.microsoft.com/office/drawing/2014/main" val="20007"/>
                    </a:ext>
                  </a:extLst>
                </a:gridCol>
                <a:gridCol w="483489">
                  <a:extLst>
                    <a:ext uri="{9D8B030D-6E8A-4147-A177-3AD203B41FA5}">
                      <a16:colId xmlns:a16="http://schemas.microsoft.com/office/drawing/2014/main" val="20008"/>
                    </a:ext>
                  </a:extLst>
                </a:gridCol>
                <a:gridCol w="483489">
                  <a:extLst>
                    <a:ext uri="{9D8B030D-6E8A-4147-A177-3AD203B41FA5}">
                      <a16:colId xmlns:a16="http://schemas.microsoft.com/office/drawing/2014/main" val="20009"/>
                    </a:ext>
                  </a:extLst>
                </a:gridCol>
                <a:gridCol w="483489">
                  <a:extLst>
                    <a:ext uri="{9D8B030D-6E8A-4147-A177-3AD203B41FA5}">
                      <a16:colId xmlns:a16="http://schemas.microsoft.com/office/drawing/2014/main" val="20010"/>
                    </a:ext>
                  </a:extLst>
                </a:gridCol>
                <a:gridCol w="483489">
                  <a:extLst>
                    <a:ext uri="{9D8B030D-6E8A-4147-A177-3AD203B41FA5}">
                      <a16:colId xmlns:a16="http://schemas.microsoft.com/office/drawing/2014/main" val="20011"/>
                    </a:ext>
                  </a:extLst>
                </a:gridCol>
                <a:gridCol w="483489">
                  <a:extLst>
                    <a:ext uri="{9D8B030D-6E8A-4147-A177-3AD203B41FA5}">
                      <a16:colId xmlns:a16="http://schemas.microsoft.com/office/drawing/2014/main" val="20012"/>
                    </a:ext>
                  </a:extLst>
                </a:gridCol>
                <a:gridCol w="483489">
                  <a:extLst>
                    <a:ext uri="{9D8B030D-6E8A-4147-A177-3AD203B41FA5}">
                      <a16:colId xmlns:a16="http://schemas.microsoft.com/office/drawing/2014/main" val="20013"/>
                    </a:ext>
                  </a:extLst>
                </a:gridCol>
                <a:gridCol w="483489">
                  <a:extLst>
                    <a:ext uri="{9D8B030D-6E8A-4147-A177-3AD203B41FA5}">
                      <a16:colId xmlns:a16="http://schemas.microsoft.com/office/drawing/2014/main" val="20014"/>
                    </a:ext>
                  </a:extLst>
                </a:gridCol>
                <a:gridCol w="483489">
                  <a:extLst>
                    <a:ext uri="{9D8B030D-6E8A-4147-A177-3AD203B41FA5}">
                      <a16:colId xmlns:a16="http://schemas.microsoft.com/office/drawing/2014/main" val="20015"/>
                    </a:ext>
                  </a:extLst>
                </a:gridCol>
                <a:gridCol w="483489">
                  <a:extLst>
                    <a:ext uri="{9D8B030D-6E8A-4147-A177-3AD203B41FA5}">
                      <a16:colId xmlns:a16="http://schemas.microsoft.com/office/drawing/2014/main" val="20016"/>
                    </a:ext>
                  </a:extLst>
                </a:gridCol>
                <a:gridCol w="483489">
                  <a:extLst>
                    <a:ext uri="{9D8B030D-6E8A-4147-A177-3AD203B41FA5}">
                      <a16:colId xmlns:a16="http://schemas.microsoft.com/office/drawing/2014/main" val="20017"/>
                    </a:ext>
                  </a:extLst>
                </a:gridCol>
                <a:gridCol w="483489">
                  <a:extLst>
                    <a:ext uri="{9D8B030D-6E8A-4147-A177-3AD203B41FA5}">
                      <a16:colId xmlns:a16="http://schemas.microsoft.com/office/drawing/2014/main" val="20018"/>
                    </a:ext>
                  </a:extLst>
                </a:gridCol>
                <a:gridCol w="483489">
                  <a:extLst>
                    <a:ext uri="{9D8B030D-6E8A-4147-A177-3AD203B41FA5}">
                      <a16:colId xmlns:a16="http://schemas.microsoft.com/office/drawing/2014/main" val="20019"/>
                    </a:ext>
                  </a:extLst>
                </a:gridCol>
                <a:gridCol w="483489">
                  <a:extLst>
                    <a:ext uri="{9D8B030D-6E8A-4147-A177-3AD203B41FA5}">
                      <a16:colId xmlns:a16="http://schemas.microsoft.com/office/drawing/2014/main" val="20020"/>
                    </a:ext>
                  </a:extLst>
                </a:gridCol>
                <a:gridCol w="483489">
                  <a:extLst>
                    <a:ext uri="{9D8B030D-6E8A-4147-A177-3AD203B41FA5}">
                      <a16:colId xmlns:a16="http://schemas.microsoft.com/office/drawing/2014/main" val="20021"/>
                    </a:ext>
                  </a:extLst>
                </a:gridCol>
                <a:gridCol w="483489">
                  <a:extLst>
                    <a:ext uri="{9D8B030D-6E8A-4147-A177-3AD203B41FA5}">
                      <a16:colId xmlns:a16="http://schemas.microsoft.com/office/drawing/2014/main" val="20022"/>
                    </a:ext>
                  </a:extLst>
                </a:gridCol>
                <a:gridCol w="483489">
                  <a:extLst>
                    <a:ext uri="{9D8B030D-6E8A-4147-A177-3AD203B41FA5}">
                      <a16:colId xmlns:a16="http://schemas.microsoft.com/office/drawing/2014/main" val="20023"/>
                    </a:ext>
                  </a:extLst>
                </a:gridCol>
                <a:gridCol w="483489">
                  <a:extLst>
                    <a:ext uri="{9D8B030D-6E8A-4147-A177-3AD203B41FA5}">
                      <a16:colId xmlns:a16="http://schemas.microsoft.com/office/drawing/2014/main" val="20024"/>
                    </a:ext>
                  </a:extLst>
                </a:gridCol>
                <a:gridCol w="483489">
                  <a:extLst>
                    <a:ext uri="{9D8B030D-6E8A-4147-A177-3AD203B41FA5}">
                      <a16:colId xmlns:a16="http://schemas.microsoft.com/office/drawing/2014/main" val="20025"/>
                    </a:ext>
                  </a:extLst>
                </a:gridCol>
                <a:gridCol w="483489">
                  <a:extLst>
                    <a:ext uri="{9D8B030D-6E8A-4147-A177-3AD203B41FA5}">
                      <a16:colId xmlns:a16="http://schemas.microsoft.com/office/drawing/2014/main" val="20026"/>
                    </a:ext>
                  </a:extLst>
                </a:gridCol>
                <a:gridCol w="483489">
                  <a:extLst>
                    <a:ext uri="{9D8B030D-6E8A-4147-A177-3AD203B41FA5}">
                      <a16:colId xmlns:a16="http://schemas.microsoft.com/office/drawing/2014/main" val="20027"/>
                    </a:ext>
                  </a:extLst>
                </a:gridCol>
              </a:tblGrid>
              <a:tr h="370946">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tc>
                  <a:txBody>
                    <a:bodyPr/>
                    <a:lstStyle/>
                    <a:p>
                      <a:endParaRPr lang="en-US" sz="1400" dirty="0">
                        <a:latin typeface="+mj-lt"/>
                      </a:endParaRPr>
                    </a:p>
                  </a:txBody>
                  <a:tcPr marL="91436" marR="91436" marT="45733" marB="45733"/>
                </a:tc>
                <a:extLst>
                  <a:ext uri="{0D108BD9-81ED-4DB2-BD59-A6C34878D82A}">
                    <a16:rowId xmlns:a16="http://schemas.microsoft.com/office/drawing/2014/main" val="10000"/>
                  </a:ext>
                </a:extLst>
              </a:tr>
              <a:tr h="370946">
                <a:tc>
                  <a:txBody>
                    <a:bodyPr/>
                    <a:lstStyle/>
                    <a:p>
                      <a:pPr algn="ctr"/>
                      <a:r>
                        <a:rPr lang="en-CA" sz="800" dirty="0" smtClean="0">
                          <a:latin typeface="+mj-lt"/>
                        </a:rPr>
                        <a:t>Apr</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May</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Jun</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Jul</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Aug</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Sep</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Oct </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Nov</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Dec</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Jan</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Feb</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Mar</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Apr</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May</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CA" sz="800" dirty="0" smtClean="0">
                          <a:latin typeface="+mj-lt"/>
                        </a:rPr>
                        <a:t>Jun</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Jul</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Aug</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Sep</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Oct</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Nov</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Dec</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Jan</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Feb</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Mar</a:t>
                      </a:r>
                      <a:endParaRPr lang="en-US" sz="800" dirty="0">
                        <a:latin typeface="+mj-lt"/>
                      </a:endParaRPr>
                    </a:p>
                  </a:txBody>
                  <a:tcPr marL="91436" marR="91436" marT="45733" marB="45733">
                    <a:lnB w="12700" cap="flat" cmpd="sng" algn="ctr">
                      <a:noFill/>
                      <a:prstDash val="solid"/>
                      <a:round/>
                      <a:headEnd type="none" w="med" len="med"/>
                      <a:tailEnd type="none" w="med" len="med"/>
                    </a:lnB>
                  </a:tcPr>
                </a:tc>
                <a:tc>
                  <a:txBody>
                    <a:bodyPr/>
                    <a:lstStyle/>
                    <a:p>
                      <a:pPr algn="ctr"/>
                      <a:r>
                        <a:rPr lang="en-US" sz="800" dirty="0" smtClean="0">
                          <a:latin typeface="+mj-lt"/>
                        </a:rPr>
                        <a:t>Apr</a:t>
                      </a:r>
                      <a:endParaRPr lang="en-US" sz="800" dirty="0">
                        <a:latin typeface="+mj-lt"/>
                      </a:endParaRPr>
                    </a:p>
                  </a:txBody>
                  <a:tcPr marL="91436" marR="91436" marT="45733" marB="45733">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946">
                <a:tc gridSpan="9">
                  <a:txBody>
                    <a:bodyPr/>
                    <a:lstStyle/>
                    <a:p>
                      <a:pPr algn="ctr"/>
                      <a:r>
                        <a:rPr lang="en-CA" sz="1400" dirty="0" smtClean="0">
                          <a:latin typeface="+mj-lt"/>
                        </a:rPr>
                        <a:t>2017</a:t>
                      </a:r>
                      <a:endParaRPr lang="en-US" sz="1400" dirty="0">
                        <a:latin typeface="+mj-lt"/>
                      </a:endParaRPr>
                    </a:p>
                  </a:txBody>
                  <a:tcPr marL="91436" marR="91436"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gridSpan="12">
                  <a:txBody>
                    <a:bodyPr/>
                    <a:lstStyle/>
                    <a:p>
                      <a:pPr algn="ctr"/>
                      <a:r>
                        <a:rPr lang="en-CA" sz="1400" dirty="0" smtClean="0">
                          <a:latin typeface="+mj-lt"/>
                        </a:rPr>
                        <a:t>2018</a:t>
                      </a:r>
                      <a:endParaRPr lang="en-US" sz="1400" dirty="0">
                        <a:latin typeface="+mj-lt"/>
                      </a:endParaRPr>
                    </a:p>
                  </a:txBody>
                  <a:tcPr marL="91436" marR="91436"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tc>
                <a:tc hMerge="1">
                  <a:txBody>
                    <a:bodyPr/>
                    <a:lstStyle/>
                    <a:p>
                      <a:pPr algn="ctr"/>
                      <a:endParaRPr lang="en-US" sz="1400" dirty="0">
                        <a:latin typeface="+mj-lt"/>
                      </a:endParaRPr>
                    </a:p>
                  </a:txBody>
                  <a:tcPr marL="91441" marR="91441" marT="45733" marB="4573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CA" dirty="0"/>
                    </a:p>
                  </a:txBody>
                  <a:tcPr marL="91441" marR="91441" marT="45733" marB="4573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400" dirty="0" smtClean="0">
                          <a:latin typeface="+mj-lt"/>
                        </a:rPr>
                        <a:t>2019</a:t>
                      </a:r>
                      <a:endParaRPr lang="en-US" sz="1400" dirty="0">
                        <a:latin typeface="+mj-lt"/>
                      </a:endParaRPr>
                    </a:p>
                  </a:txBody>
                  <a:tcPr marL="91436" marR="91436"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latin typeface="+mj-lt"/>
                      </a:endParaRPr>
                    </a:p>
                  </a:txBody>
                  <a:tcPr marL="91441" marR="9144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1" name="Up Arrow Callout 20"/>
          <p:cNvSpPr/>
          <p:nvPr/>
        </p:nvSpPr>
        <p:spPr>
          <a:xfrm>
            <a:off x="7285038" y="4279900"/>
            <a:ext cx="1069975" cy="1368425"/>
          </a:xfrm>
          <a:prstGeom prst="upArrowCallou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schemeClr val="tx1">
                    <a:lumMod val="95000"/>
                    <a:lumOff val="5000"/>
                  </a:schemeClr>
                </a:solidFill>
                <a:latin typeface="+mj-lt"/>
              </a:rPr>
              <a:t>Target for RFP </a:t>
            </a:r>
          </a:p>
          <a:p>
            <a:pPr algn="ctr">
              <a:defRPr/>
            </a:pPr>
            <a:r>
              <a:rPr lang="en-CA" sz="1200" dirty="0">
                <a:solidFill>
                  <a:schemeClr val="tx1">
                    <a:lumMod val="95000"/>
                    <a:lumOff val="5000"/>
                  </a:schemeClr>
                </a:solidFill>
                <a:latin typeface="+mj-lt"/>
              </a:rPr>
              <a:t>Contract Award</a:t>
            </a:r>
            <a:endParaRPr lang="en-US" sz="1200" dirty="0">
              <a:solidFill>
                <a:schemeClr val="tx1">
                  <a:lumMod val="95000"/>
                  <a:lumOff val="5000"/>
                </a:schemeClr>
              </a:solidFill>
              <a:latin typeface="+mj-lt"/>
            </a:endParaRPr>
          </a:p>
        </p:txBody>
      </p:sp>
      <p:sp>
        <p:nvSpPr>
          <p:cNvPr id="22" name="Left-Right Arrow 21"/>
          <p:cNvSpPr/>
          <p:nvPr/>
        </p:nvSpPr>
        <p:spPr>
          <a:xfrm>
            <a:off x="3503613" y="2144713"/>
            <a:ext cx="1944687" cy="706437"/>
          </a:xfrm>
          <a:prstGeom prst="leftRightArrow">
            <a:avLst>
              <a:gd name="adj1" fmla="val 72571"/>
              <a:gd name="adj2" fmla="val 5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schemeClr val="tx1">
                    <a:lumMod val="95000"/>
                    <a:lumOff val="5000"/>
                  </a:schemeClr>
                </a:solidFill>
                <a:latin typeface="+mj-lt"/>
              </a:rPr>
              <a:t>Evaluation </a:t>
            </a:r>
            <a:endParaRPr lang="en-US" sz="1200" dirty="0">
              <a:solidFill>
                <a:schemeClr val="tx1">
                  <a:lumMod val="95000"/>
                  <a:lumOff val="5000"/>
                </a:schemeClr>
              </a:solidFill>
              <a:latin typeface="+mj-lt"/>
            </a:endParaRPr>
          </a:p>
        </p:txBody>
      </p:sp>
      <p:sp>
        <p:nvSpPr>
          <p:cNvPr id="23" name="TextBox 22"/>
          <p:cNvSpPr txBox="1"/>
          <p:nvPr/>
        </p:nvSpPr>
        <p:spPr>
          <a:xfrm>
            <a:off x="479425" y="4614863"/>
            <a:ext cx="4176713" cy="1169987"/>
          </a:xfrm>
          <a:prstGeom prst="rect">
            <a:avLst/>
          </a:prstGeom>
          <a:solidFill>
            <a:schemeClr val="bg1">
              <a:lumMod val="95000"/>
            </a:schemeClr>
          </a:solidFill>
        </p:spPr>
        <p:txBody>
          <a:bodyPr>
            <a:spAutoFit/>
          </a:bodyPr>
          <a:lstStyle/>
          <a:p>
            <a:pPr>
              <a:defRPr/>
            </a:pPr>
            <a:r>
              <a:rPr lang="fr-CA" sz="1400" b="1" dirty="0">
                <a:latin typeface="+mj-lt"/>
              </a:rPr>
              <a:t>Completed in 2016:</a:t>
            </a:r>
          </a:p>
          <a:p>
            <a:pPr marL="285750" indent="-285750">
              <a:buFont typeface="Arial" panose="020B0604020202020204" pitchFamily="34" charset="0"/>
              <a:buChar char="•"/>
              <a:defRPr/>
            </a:pPr>
            <a:r>
              <a:rPr lang="fr-CA" sz="1400" dirty="0">
                <a:latin typeface="+mj-lt"/>
              </a:rPr>
              <a:t>Industry meetings following the RFI</a:t>
            </a:r>
          </a:p>
          <a:p>
            <a:pPr marL="285750" indent="-285750">
              <a:buFont typeface="Arial" panose="020B0604020202020204" pitchFamily="34" charset="0"/>
              <a:buChar char="•"/>
              <a:defRPr/>
            </a:pPr>
            <a:r>
              <a:rPr lang="fr-CA" sz="1400" dirty="0">
                <a:latin typeface="+mj-lt"/>
              </a:rPr>
              <a:t>RFI Key Findings Report</a:t>
            </a:r>
          </a:p>
          <a:p>
            <a:pPr marL="285750" indent="-285750">
              <a:buFont typeface="Arial" panose="020B0604020202020204" pitchFamily="34" charset="0"/>
              <a:buChar char="•"/>
              <a:defRPr/>
            </a:pPr>
            <a:r>
              <a:rPr lang="fr-CA" sz="1400" dirty="0">
                <a:latin typeface="+mj-lt"/>
              </a:rPr>
              <a:t>Consultations (internal / external)</a:t>
            </a:r>
          </a:p>
          <a:p>
            <a:pPr marL="285750" indent="-285750">
              <a:buFont typeface="Arial" panose="020B0604020202020204" pitchFamily="34" charset="0"/>
              <a:buChar char="•"/>
              <a:defRPr/>
            </a:pPr>
            <a:r>
              <a:rPr lang="fr-CA" sz="1400" dirty="0">
                <a:latin typeface="+mj-lt"/>
              </a:rPr>
              <a:t>DAMS statement of requirements </a:t>
            </a:r>
          </a:p>
        </p:txBody>
      </p:sp>
      <p:sp>
        <p:nvSpPr>
          <p:cNvPr id="25" name="Left-Right Arrow 24"/>
          <p:cNvSpPr/>
          <p:nvPr/>
        </p:nvSpPr>
        <p:spPr>
          <a:xfrm>
            <a:off x="7824788" y="2105025"/>
            <a:ext cx="3887787" cy="746125"/>
          </a:xfrm>
          <a:prstGeom prst="leftRightArrow">
            <a:avLst>
              <a:gd name="adj1" fmla="val 72571"/>
              <a:gd name="adj2" fmla="val 5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schemeClr val="tx1">
                    <a:lumMod val="95000"/>
                    <a:lumOff val="5000"/>
                  </a:schemeClr>
                </a:solidFill>
                <a:latin typeface="+mj-lt"/>
              </a:rPr>
              <a:t>Implementation and Training</a:t>
            </a:r>
            <a:endParaRPr lang="en-US" sz="1200" dirty="0">
              <a:solidFill>
                <a:schemeClr val="tx1">
                  <a:lumMod val="95000"/>
                  <a:lumOff val="5000"/>
                </a:schemeClr>
              </a:solidFill>
              <a:latin typeface="+mj-lt"/>
            </a:endParaRPr>
          </a:p>
        </p:txBody>
      </p:sp>
      <p:sp>
        <p:nvSpPr>
          <p:cNvPr id="26" name="Left-Right Arrow 25"/>
          <p:cNvSpPr/>
          <p:nvPr/>
        </p:nvSpPr>
        <p:spPr>
          <a:xfrm>
            <a:off x="5448300" y="1800225"/>
            <a:ext cx="2371725" cy="671513"/>
          </a:xfrm>
          <a:prstGeom prst="leftRightArrow">
            <a:avLst>
              <a:gd name="adj1" fmla="val 72571"/>
              <a:gd name="adj2" fmla="val 5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schemeClr val="tx1">
                    <a:lumMod val="95000"/>
                    <a:lumOff val="5000"/>
                  </a:schemeClr>
                </a:solidFill>
                <a:latin typeface="+mj-lt"/>
              </a:rPr>
              <a:t>Acceptance Testing</a:t>
            </a:r>
            <a:endParaRPr lang="en-US" sz="1200" dirty="0">
              <a:solidFill>
                <a:schemeClr val="tx1">
                  <a:lumMod val="95000"/>
                  <a:lumOff val="5000"/>
                </a:schemeClr>
              </a:solidFill>
              <a:latin typeface="+mj-lt"/>
            </a:endParaRPr>
          </a:p>
        </p:txBody>
      </p:sp>
      <p:sp>
        <p:nvSpPr>
          <p:cNvPr id="27" name="Left-Right Arrow 26"/>
          <p:cNvSpPr/>
          <p:nvPr/>
        </p:nvSpPr>
        <p:spPr>
          <a:xfrm>
            <a:off x="125413" y="2132013"/>
            <a:ext cx="1874837" cy="719137"/>
          </a:xfrm>
          <a:prstGeom prst="leftRightArrow">
            <a:avLst>
              <a:gd name="adj1" fmla="val 72571"/>
              <a:gd name="adj2" fmla="val 5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schemeClr val="tx1">
                    <a:lumMod val="95000"/>
                    <a:lumOff val="5000"/>
                  </a:schemeClr>
                </a:solidFill>
                <a:latin typeface="+mj-lt"/>
              </a:rPr>
              <a:t>Finalize</a:t>
            </a:r>
          </a:p>
          <a:p>
            <a:pPr algn="ctr">
              <a:defRPr/>
            </a:pPr>
            <a:r>
              <a:rPr lang="en-CA" sz="1200" dirty="0">
                <a:solidFill>
                  <a:schemeClr val="tx1">
                    <a:lumMod val="95000"/>
                    <a:lumOff val="5000"/>
                  </a:schemeClr>
                </a:solidFill>
                <a:latin typeface="+mj-lt"/>
              </a:rPr>
              <a:t>DAMS RFP</a:t>
            </a:r>
            <a:endParaRPr lang="en-US" sz="1200" dirty="0">
              <a:solidFill>
                <a:schemeClr val="tx1">
                  <a:lumMod val="95000"/>
                  <a:lumOff val="5000"/>
                </a:schemeClr>
              </a:solidFill>
              <a:latin typeface="+mj-lt"/>
            </a:endParaRPr>
          </a:p>
        </p:txBody>
      </p:sp>
      <p:sp>
        <p:nvSpPr>
          <p:cNvPr id="27739" name="TextBox 27"/>
          <p:cNvSpPr txBox="1">
            <a:spLocks noChangeArrowheads="1"/>
          </p:cNvSpPr>
          <p:nvPr/>
        </p:nvSpPr>
        <p:spPr bwMode="auto">
          <a:xfrm>
            <a:off x="11785600" y="2441575"/>
            <a:ext cx="747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r>
              <a:rPr lang="en-CA" altLang="fr-FR" sz="1800" dirty="0"/>
              <a:t>…</a:t>
            </a:r>
            <a:endParaRPr lang="en-US" altLang="fr-FR" sz="1800" dirty="0"/>
          </a:p>
        </p:txBody>
      </p:sp>
      <p:sp>
        <p:nvSpPr>
          <p:cNvPr id="29" name="Up Arrow Callout 28"/>
          <p:cNvSpPr/>
          <p:nvPr/>
        </p:nvSpPr>
        <p:spPr>
          <a:xfrm>
            <a:off x="10737850" y="4279900"/>
            <a:ext cx="1262063" cy="1368425"/>
          </a:xfrm>
          <a:prstGeom prst="upArrowCallou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schemeClr val="tx1">
                    <a:lumMod val="95000"/>
                    <a:lumOff val="5000"/>
                  </a:schemeClr>
                </a:solidFill>
                <a:latin typeface="+mj-lt"/>
              </a:rPr>
              <a:t>First priority is Legal Deposit, then other streams</a:t>
            </a:r>
            <a:endParaRPr lang="en-US" sz="1200" dirty="0">
              <a:solidFill>
                <a:schemeClr val="tx1">
                  <a:lumMod val="95000"/>
                  <a:lumOff val="5000"/>
                </a:schemeClr>
              </a:solidFill>
              <a:latin typeface="+mj-lt"/>
            </a:endParaRPr>
          </a:p>
        </p:txBody>
      </p:sp>
      <p:sp>
        <p:nvSpPr>
          <p:cNvPr id="13" name="Left-Right Arrow 12"/>
          <p:cNvSpPr/>
          <p:nvPr/>
        </p:nvSpPr>
        <p:spPr>
          <a:xfrm>
            <a:off x="2073275" y="1797050"/>
            <a:ext cx="1425575" cy="731838"/>
          </a:xfrm>
          <a:prstGeom prst="leftRightArrow">
            <a:avLst>
              <a:gd name="adj1" fmla="val 72571"/>
              <a:gd name="adj2" fmla="val 50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schemeClr val="tx1">
                    <a:lumMod val="95000"/>
                    <a:lumOff val="5000"/>
                  </a:schemeClr>
                </a:solidFill>
                <a:latin typeface="+mj-lt"/>
              </a:rPr>
              <a:t>Bidding Process</a:t>
            </a:r>
            <a:endParaRPr lang="en-US" sz="1200" dirty="0">
              <a:solidFill>
                <a:schemeClr val="tx1">
                  <a:lumMod val="95000"/>
                  <a:lumOff val="5000"/>
                </a:schemeClr>
              </a:solidFill>
              <a:latin typeface="+mj-lt"/>
            </a:endParaRPr>
          </a:p>
        </p:txBody>
      </p:sp>
      <p:sp>
        <p:nvSpPr>
          <p:cNvPr id="27742" name="Title 4"/>
          <p:cNvSpPr txBox="1">
            <a:spLocks/>
          </p:cNvSpPr>
          <p:nvPr/>
        </p:nvSpPr>
        <p:spPr bwMode="auto">
          <a:xfrm>
            <a:off x="1416050" y="465138"/>
            <a:ext cx="8204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a:spcBef>
                <a:spcPct val="0"/>
              </a:spcBef>
              <a:buFontTx/>
              <a:buNone/>
            </a:pPr>
            <a:r>
              <a:rPr lang="en-US" altLang="en-US" sz="3400" b="1" dirty="0">
                <a:latin typeface="Arial" panose="020B0604020202020204" pitchFamily="34" charset="0"/>
              </a:rPr>
              <a:t>Digital Asset Management System (DAMS)</a:t>
            </a:r>
          </a:p>
        </p:txBody>
      </p:sp>
    </p:spTree>
    <p:extLst>
      <p:ext uri="{BB962C8B-B14F-4D97-AF65-F5344CB8AC3E}">
        <p14:creationId xmlns:p14="http://schemas.microsoft.com/office/powerpoint/2010/main" val="795302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550863" y="4724400"/>
            <a:ext cx="10728325" cy="1143000"/>
          </a:xfrm>
        </p:spPr>
        <p:txBody>
          <a:bodyPr/>
          <a:lstStyle/>
          <a:p>
            <a:pPr algn="r"/>
            <a:r>
              <a:rPr lang="en-CA" altLang="en-US" b="1" dirty="0" smtClean="0">
                <a:cs typeface="Arial" panose="020B0604020202020204" pitchFamily="34" charset="0"/>
              </a:rPr>
              <a:t>Indigenous Language and Culture Revitalization Projects</a:t>
            </a:r>
            <a:endParaRPr lang="en-CA" altLang="en-US" b="1" dirty="0" smtClean="0">
              <a:cs typeface="Microsoft Sans Serif" panose="020B0604020202020204" pitchFamily="34" charset="0"/>
            </a:endParaRPr>
          </a:p>
        </p:txBody>
      </p:sp>
    </p:spTree>
    <p:extLst>
      <p:ext uri="{BB962C8B-B14F-4D97-AF65-F5344CB8AC3E}">
        <p14:creationId xmlns:p14="http://schemas.microsoft.com/office/powerpoint/2010/main" val="2507700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150813" y="465138"/>
            <a:ext cx="10482262" cy="1079500"/>
          </a:xfrm>
        </p:spPr>
        <p:txBody>
          <a:bodyPr>
            <a:normAutofit fontScale="90000"/>
          </a:bodyPr>
          <a:lstStyle/>
          <a:p>
            <a:pPr>
              <a:defRPr/>
            </a:pPr>
            <a:r>
              <a:rPr lang="en-US" altLang="en-US" b="1" dirty="0" smtClean="0"/>
              <a:t>Indigenous Language and Culture Revitalization</a:t>
            </a:r>
          </a:p>
        </p:txBody>
      </p:sp>
      <p:sp>
        <p:nvSpPr>
          <p:cNvPr id="307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2A9E431-0BF3-4360-A0BD-2E138BB43994}" type="slidenum">
              <a:rPr lang="en-US" altLang="en-US" sz="1200" smtClean="0">
                <a:solidFill>
                  <a:srgbClr val="FFFFFF"/>
                </a:solidFill>
              </a:rPr>
              <a:pPr>
                <a:spcBef>
                  <a:spcPct val="0"/>
                </a:spcBef>
                <a:buFontTx/>
                <a:buNone/>
              </a:pPr>
              <a:t>14</a:t>
            </a:fld>
            <a:endParaRPr lang="en-US" altLang="en-US" sz="1200" dirty="0" smtClean="0">
              <a:solidFill>
                <a:srgbClr val="FFFFFF"/>
              </a:solidFill>
            </a:endParaRPr>
          </a:p>
        </p:txBody>
      </p:sp>
      <p:sp>
        <p:nvSpPr>
          <p:cNvPr id="6" name="Content Placeholder 1"/>
          <p:cNvSpPr>
            <a:spLocks noGrp="1"/>
          </p:cNvSpPr>
          <p:nvPr>
            <p:ph sz="half" idx="1"/>
          </p:nvPr>
        </p:nvSpPr>
        <p:spPr>
          <a:xfrm>
            <a:off x="139700" y="1881555"/>
            <a:ext cx="5495925" cy="4727208"/>
          </a:xfrm>
        </p:spPr>
        <p:txBody>
          <a:bodyPr>
            <a:noAutofit/>
          </a:bodyPr>
          <a:lstStyle/>
          <a:p>
            <a:pPr marL="0" indent="0">
              <a:buFont typeface="Arial" panose="020B0604020202020204" pitchFamily="34" charset="0"/>
              <a:buNone/>
              <a:defRPr/>
            </a:pPr>
            <a:r>
              <a:rPr lang="en-CA" sz="2000" b="1" dirty="0" smtClean="0">
                <a:latin typeface="+mj-lt"/>
              </a:rPr>
              <a:t>Digitization</a:t>
            </a:r>
            <a:r>
              <a:rPr lang="fr-CA" sz="2000" b="1" dirty="0" smtClean="0">
                <a:latin typeface="+mj-lt"/>
              </a:rPr>
              <a:t> and Digital Access</a:t>
            </a:r>
          </a:p>
          <a:p>
            <a:pPr marL="0" indent="0">
              <a:buFont typeface="Arial" panose="020B0604020202020204" pitchFamily="34" charset="0"/>
              <a:buNone/>
              <a:defRPr/>
            </a:pPr>
            <a:endParaRPr lang="fr-CA" sz="800" b="1" dirty="0" smtClean="0">
              <a:latin typeface="+mj-lt"/>
            </a:endParaRPr>
          </a:p>
          <a:p>
            <a:pPr>
              <a:defRPr/>
            </a:pPr>
            <a:r>
              <a:rPr lang="en-US" altLang="en-US" sz="1600" dirty="0">
                <a:latin typeface="+mj-lt"/>
              </a:rPr>
              <a:t>Focus on LAC’s holdings that contain First Nations, Inuit and Métis-related content.</a:t>
            </a:r>
          </a:p>
          <a:p>
            <a:pPr>
              <a:defRPr/>
            </a:pPr>
            <a:r>
              <a:rPr lang="en-US" altLang="en-US" sz="1600" dirty="0">
                <a:latin typeface="+mj-lt"/>
              </a:rPr>
              <a:t>Material to be digitized may include historic photographs, audio-visual recordings, treaties, Indigenous language dictionaries and lexicons, correspondence from Indigenous leaders, material related to residential schools, portraits, early European journals/observations and cartographic material. </a:t>
            </a:r>
          </a:p>
          <a:p>
            <a:pPr>
              <a:defRPr/>
            </a:pPr>
            <a:r>
              <a:rPr lang="en-US" altLang="en-US" sz="1600" dirty="0" smtClean="0">
                <a:latin typeface="+mj-lt"/>
              </a:rPr>
              <a:t>Creation </a:t>
            </a:r>
            <a:r>
              <a:rPr lang="en-US" altLang="en-US" sz="1600" dirty="0">
                <a:latin typeface="+mj-lt"/>
              </a:rPr>
              <a:t>of new and improved means of digital access including digital finding aids, online research guides and databases, and online engagement and learning tools</a:t>
            </a:r>
            <a:r>
              <a:rPr lang="en-US" altLang="en-US" sz="1600" dirty="0" smtClean="0">
                <a:latin typeface="+mj-lt"/>
              </a:rPr>
              <a:t>.</a:t>
            </a:r>
            <a:endParaRPr lang="en-CA" sz="1600" dirty="0">
              <a:latin typeface="+mj-lt"/>
            </a:endParaRPr>
          </a:p>
        </p:txBody>
      </p:sp>
      <p:sp>
        <p:nvSpPr>
          <p:cNvPr id="7" name="Content Placeholder 1"/>
          <p:cNvSpPr txBox="1">
            <a:spLocks/>
          </p:cNvSpPr>
          <p:nvPr/>
        </p:nvSpPr>
        <p:spPr bwMode="auto">
          <a:xfrm>
            <a:off x="6078538" y="1881555"/>
            <a:ext cx="5464175" cy="39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CA" sz="2000" b="1" dirty="0" smtClean="0">
                <a:latin typeface="+mj-lt"/>
              </a:rPr>
              <a:t>Audio Recordings</a:t>
            </a:r>
          </a:p>
          <a:p>
            <a:pPr marL="0" indent="0">
              <a:buFont typeface="Arial" panose="020B0604020202020204" pitchFamily="34" charset="0"/>
              <a:buNone/>
              <a:defRPr/>
            </a:pPr>
            <a:endParaRPr lang="en-CA" sz="800" b="1" dirty="0" smtClean="0">
              <a:latin typeface="+mj-lt"/>
            </a:endParaRPr>
          </a:p>
          <a:p>
            <a:pPr>
              <a:defRPr/>
            </a:pPr>
            <a:r>
              <a:rPr lang="en-CA" altLang="en-US" sz="1600" dirty="0" smtClean="0">
                <a:latin typeface="+mj-lt"/>
              </a:rPr>
              <a:t>Support </a:t>
            </a:r>
            <a:r>
              <a:rPr lang="en-CA" altLang="en-US" sz="1600" dirty="0">
                <a:latin typeface="+mj-lt"/>
              </a:rPr>
              <a:t>to Indigenous communities in their efforts to preserve and revitalize traditional languages in Métis, First-Nations and Inuit languages.  </a:t>
            </a:r>
          </a:p>
          <a:p>
            <a:pPr>
              <a:defRPr/>
            </a:pPr>
            <a:r>
              <a:rPr lang="en-CA" altLang="en-US" sz="1600" dirty="0">
                <a:latin typeface="+mj-lt"/>
              </a:rPr>
              <a:t>Creation of a dynamic web portal where audio recordings made in </a:t>
            </a:r>
            <a:r>
              <a:rPr lang="en-CA" altLang="en-US" sz="1600" dirty="0" smtClean="0">
                <a:latin typeface="+mj-lt"/>
              </a:rPr>
              <a:t>Métis</a:t>
            </a:r>
            <a:r>
              <a:rPr lang="en-CA" altLang="en-US" sz="1600" dirty="0">
                <a:latin typeface="+mj-lt"/>
              </a:rPr>
              <a:t>, First-Nations and Inuit languages can be digitized, preserved, transcribed, translated and accessible. </a:t>
            </a:r>
          </a:p>
          <a:p>
            <a:pPr>
              <a:defRPr/>
            </a:pPr>
            <a:r>
              <a:rPr lang="en-CA" altLang="en-US" sz="1600" dirty="0">
                <a:latin typeface="+mj-lt"/>
              </a:rPr>
              <a:t>Portal will mix spoken word recordings in all </a:t>
            </a:r>
            <a:r>
              <a:rPr lang="en-CA" altLang="en-US" sz="1600" dirty="0" smtClean="0">
                <a:latin typeface="+mj-lt"/>
              </a:rPr>
              <a:t>expressions</a:t>
            </a:r>
            <a:r>
              <a:rPr lang="en-CA" altLang="en-US" sz="1600" dirty="0">
                <a:latin typeface="+mj-lt"/>
              </a:rPr>
              <a:t>: songs, storytelling, poetry, language training exercises, and more. </a:t>
            </a:r>
          </a:p>
          <a:p>
            <a:pPr>
              <a:defRPr/>
            </a:pPr>
            <a:r>
              <a:rPr lang="en-CA" altLang="en-US" sz="1600" dirty="0">
                <a:latin typeface="+mj-lt"/>
              </a:rPr>
              <a:t>Creators of the recordings will remain their sole owners. </a:t>
            </a:r>
          </a:p>
        </p:txBody>
      </p:sp>
    </p:spTree>
    <p:extLst>
      <p:ext uri="{BB962C8B-B14F-4D97-AF65-F5344CB8AC3E}">
        <p14:creationId xmlns:p14="http://schemas.microsoft.com/office/powerpoint/2010/main" val="130595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407988" y="465138"/>
            <a:ext cx="10367962" cy="1079500"/>
          </a:xfrm>
        </p:spPr>
        <p:txBody>
          <a:bodyPr>
            <a:normAutofit/>
          </a:bodyPr>
          <a:lstStyle/>
          <a:p>
            <a:r>
              <a:rPr lang="en-CA" altLang="en-US" sz="3400" b="1" dirty="0" smtClean="0"/>
              <a:t>Implementation of the Initiatives to Date</a:t>
            </a:r>
            <a:endParaRPr lang="en-US" altLang="en-US" sz="3400" b="1" dirty="0" smtClean="0"/>
          </a:p>
        </p:txBody>
      </p:sp>
      <p:sp>
        <p:nvSpPr>
          <p:cNvPr id="327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74E3EED-5250-4B91-9FED-F8A93528B720}" type="slidenum">
              <a:rPr lang="en-US" altLang="en-US" sz="1200" smtClean="0">
                <a:solidFill>
                  <a:srgbClr val="FFFFFF"/>
                </a:solidFill>
              </a:rPr>
              <a:pPr>
                <a:spcBef>
                  <a:spcPct val="0"/>
                </a:spcBef>
                <a:buFontTx/>
                <a:buNone/>
              </a:pPr>
              <a:t>15</a:t>
            </a:fld>
            <a:endParaRPr lang="en-US" altLang="en-US" sz="1200" dirty="0" smtClean="0">
              <a:solidFill>
                <a:srgbClr val="FFFFFF"/>
              </a:solidFill>
            </a:endParaRPr>
          </a:p>
        </p:txBody>
      </p:sp>
      <p:sp>
        <p:nvSpPr>
          <p:cNvPr id="12" name="Content Placeholder 1"/>
          <p:cNvSpPr txBox="1">
            <a:spLocks/>
          </p:cNvSpPr>
          <p:nvPr/>
        </p:nvSpPr>
        <p:spPr bwMode="auto">
          <a:xfrm>
            <a:off x="241724" y="1668463"/>
            <a:ext cx="11579225"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defRPr/>
            </a:pPr>
            <a:r>
              <a:rPr lang="en-CA" altLang="en-US" sz="2400" dirty="0" smtClean="0">
                <a:latin typeface="+mj-lt"/>
              </a:rPr>
              <a:t>Meetings </a:t>
            </a:r>
            <a:r>
              <a:rPr lang="en-CA" altLang="en-US" sz="2400" dirty="0">
                <a:latin typeface="+mj-lt"/>
              </a:rPr>
              <a:t>with the 3 organizations (</a:t>
            </a:r>
            <a:r>
              <a:rPr lang="fr-CA" sz="2400" dirty="0">
                <a:latin typeface="+mj-lt"/>
              </a:rPr>
              <a:t>Métis National Council, Assembly of First Nations, Inuit Tapiriit </a:t>
            </a:r>
            <a:r>
              <a:rPr lang="fr-CA" sz="2400" dirty="0" smtClean="0">
                <a:latin typeface="+mj-lt"/>
              </a:rPr>
              <a:t>Kanatami): presentation of the initiatives and consultation on the Advisory Circle.</a:t>
            </a:r>
            <a:endParaRPr lang="fr-CA" sz="900" dirty="0" smtClean="0">
              <a:latin typeface="+mj-lt"/>
            </a:endParaRPr>
          </a:p>
          <a:p>
            <a:pPr>
              <a:defRPr/>
            </a:pPr>
            <a:r>
              <a:rPr lang="fr-CA" altLang="en-US" sz="2400" dirty="0" smtClean="0">
                <a:latin typeface="+mj-lt"/>
              </a:rPr>
              <a:t>First meeting of the Advisory Circle planned for February 2018.</a:t>
            </a:r>
            <a:endParaRPr lang="fr-CA" altLang="en-US" sz="900" dirty="0" smtClean="0">
              <a:latin typeface="+mj-lt"/>
            </a:endParaRPr>
          </a:p>
          <a:p>
            <a:pPr>
              <a:defRPr/>
            </a:pPr>
            <a:r>
              <a:rPr lang="fr-CA" altLang="en-US" sz="2400" dirty="0" smtClean="0">
                <a:latin typeface="+mj-lt"/>
              </a:rPr>
              <a:t>Staffing </a:t>
            </a:r>
            <a:r>
              <a:rPr lang="en-CA" altLang="en-US" sz="2400" dirty="0" smtClean="0">
                <a:latin typeface="+mj-lt"/>
              </a:rPr>
              <a:t>processes</a:t>
            </a:r>
            <a:r>
              <a:rPr lang="fr-CA" altLang="en-US" sz="2400" dirty="0" smtClean="0">
                <a:latin typeface="+mj-lt"/>
              </a:rPr>
              <a:t>:</a:t>
            </a:r>
          </a:p>
          <a:p>
            <a:pPr lvl="1">
              <a:defRPr/>
            </a:pPr>
            <a:r>
              <a:rPr lang="fr-CA" altLang="en-US" sz="2200" dirty="0" smtClean="0">
                <a:latin typeface="+mj-lt"/>
              </a:rPr>
              <a:t>Hiring </a:t>
            </a:r>
            <a:r>
              <a:rPr lang="fr-CA" altLang="en-US" sz="2200" dirty="0">
                <a:latin typeface="+mj-lt"/>
              </a:rPr>
              <a:t>of </a:t>
            </a:r>
            <a:r>
              <a:rPr lang="en-CA" altLang="en-US" sz="2200" dirty="0" smtClean="0">
                <a:latin typeface="+mj-lt"/>
              </a:rPr>
              <a:t>archivists</a:t>
            </a:r>
            <a:r>
              <a:rPr lang="fr-CA" altLang="en-US" sz="2200" dirty="0" smtClean="0">
                <a:latin typeface="+mj-lt"/>
              </a:rPr>
              <a:t> </a:t>
            </a:r>
            <a:r>
              <a:rPr lang="en-CA" altLang="en-US" sz="2200" dirty="0" smtClean="0">
                <a:latin typeface="+mj-lt"/>
              </a:rPr>
              <a:t>from</a:t>
            </a:r>
            <a:r>
              <a:rPr lang="fr-CA" altLang="en-US" sz="2200" dirty="0" smtClean="0">
                <a:latin typeface="+mj-lt"/>
              </a:rPr>
              <a:t> </a:t>
            </a:r>
            <a:r>
              <a:rPr lang="fr-CA" altLang="en-US" sz="2200" dirty="0">
                <a:latin typeface="+mj-lt"/>
              </a:rPr>
              <a:t>Indigenous </a:t>
            </a:r>
            <a:r>
              <a:rPr lang="en-CA" altLang="en-US" sz="2200" dirty="0" smtClean="0">
                <a:latin typeface="+mj-lt"/>
              </a:rPr>
              <a:t>communities</a:t>
            </a:r>
            <a:r>
              <a:rPr lang="fr-CA" altLang="en-US" sz="2200" dirty="0" smtClean="0">
                <a:latin typeface="+mj-lt"/>
              </a:rPr>
              <a:t> </a:t>
            </a:r>
            <a:r>
              <a:rPr lang="en-CA" altLang="en-US" sz="2200" dirty="0" smtClean="0">
                <a:latin typeface="+mj-lt"/>
              </a:rPr>
              <a:t>who</a:t>
            </a:r>
            <a:r>
              <a:rPr lang="fr-CA" altLang="en-US" sz="2200" dirty="0" smtClean="0">
                <a:latin typeface="+mj-lt"/>
              </a:rPr>
              <a:t> </a:t>
            </a:r>
            <a:r>
              <a:rPr lang="en-CA" altLang="en-US" sz="2200" dirty="0" smtClean="0">
                <a:latin typeface="+mj-lt"/>
              </a:rPr>
              <a:t>will</a:t>
            </a:r>
            <a:r>
              <a:rPr lang="fr-CA" altLang="en-US" sz="2200" dirty="0" smtClean="0">
                <a:latin typeface="+mj-lt"/>
              </a:rPr>
              <a:t> </a:t>
            </a:r>
            <a:r>
              <a:rPr lang="en-CA" altLang="en-US" sz="2200" dirty="0" smtClean="0">
                <a:latin typeface="+mj-lt"/>
              </a:rPr>
              <a:t>work</a:t>
            </a:r>
            <a:r>
              <a:rPr lang="fr-CA" altLang="en-US" sz="2200" dirty="0" smtClean="0">
                <a:latin typeface="+mj-lt"/>
              </a:rPr>
              <a:t> </a:t>
            </a:r>
            <a:r>
              <a:rPr lang="fr-CA" altLang="en-US" sz="2200" dirty="0">
                <a:latin typeface="+mj-lt"/>
              </a:rPr>
              <a:t>in </a:t>
            </a:r>
            <a:r>
              <a:rPr lang="fr-CA" altLang="en-US" sz="2200" dirty="0" smtClean="0">
                <a:latin typeface="+mj-lt"/>
              </a:rPr>
              <a:t>regions.</a:t>
            </a:r>
            <a:endParaRPr lang="fr-CA" altLang="en-US" sz="2200" dirty="0">
              <a:latin typeface="+mj-lt"/>
            </a:endParaRPr>
          </a:p>
          <a:p>
            <a:pPr lvl="1">
              <a:defRPr/>
            </a:pPr>
            <a:r>
              <a:rPr lang="fr-CA" altLang="en-US" sz="2200" dirty="0" smtClean="0">
                <a:latin typeface="+mj-lt"/>
              </a:rPr>
              <a:t>Hiring </a:t>
            </a:r>
            <a:r>
              <a:rPr lang="fr-CA" altLang="en-US" sz="2200" dirty="0">
                <a:latin typeface="+mj-lt"/>
              </a:rPr>
              <a:t>of the Advisor </a:t>
            </a:r>
            <a:r>
              <a:rPr lang="fr-CA" altLang="en-US" sz="2200" dirty="0" smtClean="0">
                <a:latin typeface="+mj-lt"/>
              </a:rPr>
              <a:t>for </a:t>
            </a:r>
            <a:r>
              <a:rPr lang="fr-CA" altLang="en-US" sz="2200" dirty="0">
                <a:latin typeface="+mj-lt"/>
              </a:rPr>
              <a:t>Indigenous </a:t>
            </a:r>
            <a:r>
              <a:rPr lang="fr-CA" altLang="en-US" sz="2200" dirty="0" smtClean="0">
                <a:latin typeface="+mj-lt"/>
              </a:rPr>
              <a:t>Engagement and Partnerships.</a:t>
            </a:r>
          </a:p>
          <a:p>
            <a:pPr>
              <a:defRPr/>
            </a:pPr>
            <a:r>
              <a:rPr lang="fr-CA" altLang="en-US" sz="2400" dirty="0">
                <a:latin typeface="+mj-lt"/>
              </a:rPr>
              <a:t>Digitization of </a:t>
            </a:r>
            <a:r>
              <a:rPr lang="fr-CA" altLang="en-US" sz="2400" dirty="0" smtClean="0">
                <a:latin typeface="+mj-lt"/>
              </a:rPr>
              <a:t>Indigenous-related </a:t>
            </a:r>
            <a:r>
              <a:rPr lang="fr-CA" altLang="en-US" sz="2400" dirty="0">
                <a:latin typeface="+mj-lt"/>
              </a:rPr>
              <a:t>documentary heritage has </a:t>
            </a:r>
            <a:r>
              <a:rPr lang="fr-CA" altLang="en-US" sz="2400" dirty="0" smtClean="0">
                <a:latin typeface="+mj-lt"/>
              </a:rPr>
              <a:t>started.</a:t>
            </a:r>
            <a:endParaRPr lang="fr-CA" altLang="en-US" sz="900" dirty="0" smtClean="0">
              <a:latin typeface="+mj-lt"/>
            </a:endParaRPr>
          </a:p>
          <a:p>
            <a:pPr>
              <a:defRPr/>
            </a:pPr>
            <a:r>
              <a:rPr lang="en-CA" altLang="en-US" sz="2400" dirty="0" smtClean="0">
                <a:latin typeface="+mj-lt"/>
              </a:rPr>
              <a:t>Indigenous Cultures </a:t>
            </a:r>
            <a:r>
              <a:rPr lang="en-CA" altLang="en-US" sz="2400" dirty="0">
                <a:latin typeface="+mj-lt"/>
              </a:rPr>
              <a:t>Awareness and Learning Program for LAC employees (answer to the Call to Action #57</a:t>
            </a:r>
            <a:r>
              <a:rPr lang="en-CA" altLang="en-US" sz="2400" dirty="0" smtClean="0">
                <a:latin typeface="+mj-lt"/>
              </a:rPr>
              <a:t>).</a:t>
            </a:r>
            <a:endParaRPr lang="en-CA" altLang="en-US" sz="2400" dirty="0">
              <a:latin typeface="+mj-lt"/>
            </a:endParaRPr>
          </a:p>
        </p:txBody>
      </p:sp>
    </p:spTree>
    <p:extLst>
      <p:ext uri="{BB962C8B-B14F-4D97-AF65-F5344CB8AC3E}">
        <p14:creationId xmlns:p14="http://schemas.microsoft.com/office/powerpoint/2010/main" val="166587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613" y="4406900"/>
            <a:ext cx="10363200" cy="1362075"/>
          </a:xfrm>
        </p:spPr>
        <p:txBody>
          <a:bodyPr/>
          <a:lstStyle/>
          <a:p>
            <a:pPr algn="r">
              <a:defRPr/>
            </a:pPr>
            <a:r>
              <a:rPr lang="fr-CA" dirty="0" smtClean="0"/>
              <a:t>Gatineau 2 Project</a:t>
            </a:r>
            <a:endParaRPr lang="fr-CA" dirty="0"/>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AC05C5C-67D8-4963-99E6-AAECFAF15AE5}" type="slidenum">
              <a:rPr lang="en-CA" altLang="en-US" sz="1200" smtClean="0">
                <a:solidFill>
                  <a:srgbClr val="898989"/>
                </a:solidFill>
              </a:rPr>
              <a:pPr>
                <a:spcBef>
                  <a:spcPct val="0"/>
                </a:spcBef>
                <a:buFontTx/>
                <a:buNone/>
              </a:pPr>
              <a:t>16</a:t>
            </a:fld>
            <a:endParaRPr lang="en-CA" altLang="en-US" sz="1200" smtClean="0">
              <a:solidFill>
                <a:srgbClr val="898989"/>
              </a:solidFill>
            </a:endParaRP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544638"/>
            <a:ext cx="70262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17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03313" y="404813"/>
            <a:ext cx="9601200" cy="1079500"/>
          </a:xfrm>
        </p:spPr>
        <p:txBody>
          <a:bodyPr/>
          <a:lstStyle/>
          <a:p>
            <a:r>
              <a:rPr lang="fr-CA" altLang="fr-FR" b="1" smtClean="0"/>
              <a:t>Project Update</a:t>
            </a:r>
          </a:p>
        </p:txBody>
      </p:sp>
      <p:sp>
        <p:nvSpPr>
          <p:cNvPr id="3" name="Content Placeholder 2"/>
          <p:cNvSpPr>
            <a:spLocks noGrp="1"/>
          </p:cNvSpPr>
          <p:nvPr>
            <p:ph idx="1"/>
          </p:nvPr>
        </p:nvSpPr>
        <p:spPr>
          <a:xfrm>
            <a:off x="503238" y="1773238"/>
            <a:ext cx="10801350" cy="4392612"/>
          </a:xfrm>
        </p:spPr>
        <p:txBody>
          <a:bodyPr/>
          <a:lstStyle/>
          <a:p>
            <a:pPr>
              <a:defRPr/>
            </a:pPr>
            <a:r>
              <a:rPr lang="en-CA" sz="2400" dirty="0" smtClean="0">
                <a:latin typeface="Arial" panose="020B0604020202020204" pitchFamily="34" charset="0"/>
                <a:cs typeface="Arial" panose="020B0604020202020204" pitchFamily="34" charset="0"/>
              </a:rPr>
              <a:t>On October 31, 2017, LAC announced the launch of a procurement process for the construction of a new Preservation Centre in Gatineau, Quebec.</a:t>
            </a:r>
          </a:p>
          <a:p>
            <a:pPr lvl="1">
              <a:defRPr/>
            </a:pPr>
            <a:r>
              <a:rPr lang="en-CA" sz="2000" dirty="0">
                <a:latin typeface="Arial" panose="020B0604020202020204" pitchFamily="34" charset="0"/>
                <a:cs typeface="Arial" panose="020B0604020202020204" pitchFamily="34" charset="0"/>
              </a:rPr>
              <a:t>The project includes the construction of a state‑of‑the‑art preservation facility and the optimization of </a:t>
            </a:r>
            <a:r>
              <a:rPr lang="en-CA" sz="2000" dirty="0" smtClean="0">
                <a:latin typeface="Arial" panose="020B0604020202020204" pitchFamily="34" charset="0"/>
                <a:cs typeface="Arial" panose="020B0604020202020204" pitchFamily="34" charset="0"/>
              </a:rPr>
              <a:t>the vaults in its </a:t>
            </a:r>
            <a:r>
              <a:rPr lang="en-CA" sz="2000" dirty="0">
                <a:latin typeface="Arial" panose="020B0604020202020204" pitchFamily="34" charset="0"/>
                <a:cs typeface="Arial" panose="020B0604020202020204" pitchFamily="34" charset="0"/>
              </a:rPr>
              <a:t>current Preservation </a:t>
            </a:r>
            <a:r>
              <a:rPr lang="en-CA" sz="2000" dirty="0" smtClean="0">
                <a:latin typeface="Arial" panose="020B0604020202020204" pitchFamily="34" charset="0"/>
                <a:cs typeface="Arial" panose="020B0604020202020204" pitchFamily="34" charset="0"/>
              </a:rPr>
              <a:t>Centre.</a:t>
            </a:r>
            <a:endParaRPr lang="en-CA" sz="2000" dirty="0">
              <a:latin typeface="Arial" panose="020B0604020202020204" pitchFamily="34" charset="0"/>
              <a:cs typeface="Arial" panose="020B0604020202020204" pitchFamily="34" charset="0"/>
            </a:endParaRPr>
          </a:p>
          <a:p>
            <a:pPr lvl="1">
              <a:defRPr/>
            </a:pPr>
            <a:r>
              <a:rPr lang="en-CA" sz="2000" dirty="0">
                <a:latin typeface="Arial" panose="020B0604020202020204" pitchFamily="34" charset="0"/>
                <a:cs typeface="Arial" panose="020B0604020202020204" pitchFamily="34" charset="0"/>
              </a:rPr>
              <a:t>The new facility will be located just behind, and will be linked to, the existing Preservation </a:t>
            </a:r>
            <a:r>
              <a:rPr lang="en-CA" sz="2000" dirty="0" smtClean="0">
                <a:latin typeface="Arial" panose="020B0604020202020204" pitchFamily="34" charset="0"/>
                <a:cs typeface="Arial" panose="020B0604020202020204" pitchFamily="34" charset="0"/>
              </a:rPr>
              <a:t>Centre. </a:t>
            </a:r>
          </a:p>
          <a:p>
            <a:pPr lvl="1">
              <a:defRPr/>
            </a:pPr>
            <a:r>
              <a:rPr lang="en-CA" sz="2000" dirty="0" smtClean="0">
                <a:latin typeface="Arial" panose="020B0604020202020204" pitchFamily="34" charset="0"/>
                <a:cs typeface="Arial" panose="020B0604020202020204" pitchFamily="34" charset="0"/>
              </a:rPr>
              <a:t>The </a:t>
            </a:r>
            <a:r>
              <a:rPr lang="en-CA" sz="2000" dirty="0">
                <a:latin typeface="Arial" panose="020B0604020202020204" pitchFamily="34" charset="0"/>
                <a:cs typeface="Arial" panose="020B0604020202020204" pitchFamily="34" charset="0"/>
              </a:rPr>
              <a:t>location of the new facility </a:t>
            </a:r>
            <a:r>
              <a:rPr lang="en-CA" sz="2000" dirty="0" smtClean="0">
                <a:latin typeface="Arial" panose="020B0604020202020204" pitchFamily="34" charset="0"/>
                <a:cs typeface="Arial" panose="020B0604020202020204" pitchFamily="34" charset="0"/>
              </a:rPr>
              <a:t>was </a:t>
            </a:r>
            <a:r>
              <a:rPr lang="en-CA" sz="2000" dirty="0">
                <a:latin typeface="Arial" panose="020B0604020202020204" pitchFamily="34" charset="0"/>
                <a:cs typeface="Arial" panose="020B0604020202020204" pitchFamily="34" charset="0"/>
              </a:rPr>
              <a:t>purchased in 1989 by the Government of Canada on behalf of the National Archives of Canada </a:t>
            </a:r>
            <a:r>
              <a:rPr lang="en-CA" sz="2000" dirty="0" smtClean="0">
                <a:latin typeface="Arial" panose="020B0604020202020204" pitchFamily="34" charset="0"/>
                <a:cs typeface="Arial" panose="020B0604020202020204" pitchFamily="34" charset="0"/>
              </a:rPr>
              <a:t>(now LAC</a:t>
            </a:r>
            <a:r>
              <a:rPr lang="en-CA" sz="2000" dirty="0">
                <a:latin typeface="Arial" panose="020B0604020202020204" pitchFamily="34" charset="0"/>
                <a:cs typeface="Arial" panose="020B0604020202020204" pitchFamily="34" charset="0"/>
              </a:rPr>
              <a:t>). </a:t>
            </a:r>
            <a:endParaRPr lang="fr-CA" sz="2000" dirty="0">
              <a:latin typeface="Arial" panose="020B0604020202020204" pitchFamily="34" charset="0"/>
              <a:cs typeface="Arial" panose="020B0604020202020204" pitchFamily="34" charset="0"/>
            </a:endParaRPr>
          </a:p>
          <a:p>
            <a:pPr lvl="1">
              <a:defRPr/>
            </a:pPr>
            <a:r>
              <a:rPr lang="en-CA" sz="2000" dirty="0" smtClean="0">
                <a:latin typeface="Arial" panose="020B0604020202020204" pitchFamily="34" charset="0"/>
                <a:cs typeface="Arial" panose="020B0604020202020204" pitchFamily="34" charset="0"/>
              </a:rPr>
              <a:t>The new facility will mainly store textual archival records.</a:t>
            </a:r>
            <a:endParaRPr lang="en-CA"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fr-CA" sz="2800" dirty="0" smtClean="0">
              <a:latin typeface="+mj-lt"/>
            </a:endParaRPr>
          </a:p>
          <a:p>
            <a:pPr lvl="1">
              <a:defRPr/>
            </a:pPr>
            <a:endParaRPr lang="fr-CA" sz="2000" dirty="0">
              <a:latin typeface="+mj-lt"/>
            </a:endParaRP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A4B094F-C55C-4727-8C1E-7A2BE769C040}" type="slidenum">
              <a:rPr lang="en-CA" altLang="en-US" sz="1200" smtClean="0">
                <a:solidFill>
                  <a:schemeClr val="bg1"/>
                </a:solidFill>
              </a:rPr>
              <a:pPr>
                <a:spcBef>
                  <a:spcPct val="0"/>
                </a:spcBef>
                <a:buFontTx/>
                <a:buNone/>
              </a:pPr>
              <a:t>17</a:t>
            </a:fld>
            <a:endParaRPr lang="en-CA" altLang="en-US" sz="1200" smtClean="0">
              <a:solidFill>
                <a:schemeClr val="bg1"/>
              </a:solidFill>
            </a:endParaRPr>
          </a:p>
        </p:txBody>
      </p:sp>
    </p:spTree>
    <p:extLst>
      <p:ext uri="{BB962C8B-B14F-4D97-AF65-F5344CB8AC3E}">
        <p14:creationId xmlns:p14="http://schemas.microsoft.com/office/powerpoint/2010/main" val="242796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03313" y="404813"/>
            <a:ext cx="9601200" cy="1079500"/>
          </a:xfrm>
        </p:spPr>
        <p:txBody>
          <a:bodyPr/>
          <a:lstStyle/>
          <a:p>
            <a:r>
              <a:rPr lang="fr-CA" altLang="fr-FR" b="1" smtClean="0"/>
              <a:t>Next Steps</a:t>
            </a:r>
          </a:p>
        </p:txBody>
      </p:sp>
      <p:sp>
        <p:nvSpPr>
          <p:cNvPr id="3" name="Content Placeholder 2"/>
          <p:cNvSpPr>
            <a:spLocks noGrp="1"/>
          </p:cNvSpPr>
          <p:nvPr>
            <p:ph idx="1"/>
          </p:nvPr>
        </p:nvSpPr>
        <p:spPr>
          <a:xfrm>
            <a:off x="550863" y="1844675"/>
            <a:ext cx="10614025" cy="3384550"/>
          </a:xfrm>
        </p:spPr>
        <p:txBody>
          <a:bodyPr/>
          <a:lstStyle/>
          <a:p>
            <a:pPr>
              <a:defRPr/>
            </a:pPr>
            <a:r>
              <a:rPr lang="en-CA" sz="2600" dirty="0">
                <a:latin typeface="Arial" panose="020B0604020202020204" pitchFamily="34" charset="0"/>
                <a:cs typeface="Arial" panose="020B0604020202020204" pitchFamily="34" charset="0"/>
              </a:rPr>
              <a:t>Continue the procurement process. </a:t>
            </a:r>
          </a:p>
          <a:p>
            <a:pPr lvl="1">
              <a:defRPr/>
            </a:pPr>
            <a:r>
              <a:rPr lang="en-CA" sz="2400" dirty="0">
                <a:latin typeface="Arial" panose="020B0604020202020204" pitchFamily="34" charset="0"/>
                <a:cs typeface="Arial" panose="020B0604020202020204" pitchFamily="34" charset="0"/>
              </a:rPr>
              <a:t>Request for Qualifications:</a:t>
            </a:r>
          </a:p>
          <a:p>
            <a:pPr lvl="2">
              <a:buFont typeface="Wingdings" panose="05000000000000000000" pitchFamily="2" charset="2"/>
              <a:buChar char="§"/>
              <a:defRPr/>
            </a:pPr>
            <a:r>
              <a:rPr lang="en-CA" sz="2000" dirty="0">
                <a:latin typeface="Arial" panose="020B0604020202020204" pitchFamily="34" charset="0"/>
                <a:cs typeface="Arial" panose="020B0604020202020204" pitchFamily="34" charset="0"/>
              </a:rPr>
              <a:t>January 4, 2018 was the deadline to submit proposals.</a:t>
            </a:r>
          </a:p>
          <a:p>
            <a:pPr marL="914400" lvl="2" indent="0">
              <a:buNone/>
              <a:defRPr/>
            </a:pPr>
            <a:r>
              <a:rPr lang="en-CA" sz="2000" dirty="0">
                <a:latin typeface="Arial" panose="020B0604020202020204" pitchFamily="34" charset="0"/>
                <a:cs typeface="Arial" panose="020B0604020202020204" pitchFamily="34" charset="0"/>
              </a:rPr>
              <a:t>	Three consortia submitted proposals</a:t>
            </a:r>
          </a:p>
          <a:p>
            <a:pPr lvl="2">
              <a:buFont typeface="Wingdings" panose="05000000000000000000" pitchFamily="2" charset="2"/>
              <a:buChar char="§"/>
              <a:defRPr/>
            </a:pPr>
            <a:r>
              <a:rPr lang="en-CA" sz="2000" dirty="0">
                <a:latin typeface="Arial" panose="020B0604020202020204" pitchFamily="34" charset="0"/>
                <a:cs typeface="Arial" panose="020B0604020202020204" pitchFamily="34" charset="0"/>
              </a:rPr>
              <a:t>March 2018: Notification of the results of the qualification process</a:t>
            </a:r>
          </a:p>
          <a:p>
            <a:pPr lvl="1">
              <a:defRPr/>
            </a:pPr>
            <a:r>
              <a:rPr lang="en-CA" sz="2400" dirty="0">
                <a:latin typeface="Arial" panose="020B0604020202020204" pitchFamily="34" charset="0"/>
                <a:cs typeface="Arial" panose="020B0604020202020204" pitchFamily="34" charset="0"/>
              </a:rPr>
              <a:t>Request for Proposal (RFP):</a:t>
            </a:r>
          </a:p>
          <a:p>
            <a:pPr lvl="2">
              <a:buFont typeface="Wingdings" panose="05000000000000000000" pitchFamily="2" charset="2"/>
              <a:buChar char="§"/>
              <a:defRPr/>
            </a:pPr>
            <a:r>
              <a:rPr lang="en-CA" sz="2000" dirty="0">
                <a:latin typeface="Arial" panose="020B0604020202020204" pitchFamily="34" charset="0"/>
                <a:cs typeface="Arial" panose="020B0604020202020204" pitchFamily="34" charset="0"/>
              </a:rPr>
              <a:t>Spring 2018: Launch of the RFP.</a:t>
            </a:r>
          </a:p>
          <a:p>
            <a:pPr>
              <a:defRPr/>
            </a:pPr>
            <a:r>
              <a:rPr lang="en-CA" sz="2600" dirty="0" smtClean="0">
                <a:latin typeface="Arial" panose="020B0604020202020204" pitchFamily="34" charset="0"/>
                <a:cs typeface="Arial" panose="020B0604020202020204" pitchFamily="34" charset="0"/>
              </a:rPr>
              <a:t>Construction is expected to begin in 2019 and should be completed in 2021.</a:t>
            </a:r>
          </a:p>
          <a:p>
            <a:pPr>
              <a:defRPr/>
            </a:pPr>
            <a:endParaRPr lang="en-CA" sz="2800" dirty="0" smtClean="0">
              <a:latin typeface="+mj-lt"/>
            </a:endParaRPr>
          </a:p>
          <a:p>
            <a:pPr>
              <a:defRPr/>
            </a:pPr>
            <a:endParaRPr lang="en-CA" dirty="0">
              <a:latin typeface="+mj-lt"/>
            </a:endParaRP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50359C3-A38A-445C-9D9C-C0D4F8C7E14F}" type="slidenum">
              <a:rPr lang="en-CA" altLang="en-US" sz="1200" smtClean="0">
                <a:solidFill>
                  <a:srgbClr val="FFFFFF"/>
                </a:solidFill>
              </a:rPr>
              <a:pPr>
                <a:spcBef>
                  <a:spcPct val="0"/>
                </a:spcBef>
                <a:buFontTx/>
                <a:buNone/>
              </a:pPr>
              <a:t>18</a:t>
            </a:fld>
            <a:endParaRPr lang="en-CA" altLang="en-US" sz="1200" smtClean="0">
              <a:solidFill>
                <a:srgbClr val="FFFFFF"/>
              </a:solidFill>
            </a:endParaRPr>
          </a:p>
        </p:txBody>
      </p:sp>
    </p:spTree>
    <p:extLst>
      <p:ext uri="{BB962C8B-B14F-4D97-AF65-F5344CB8AC3E}">
        <p14:creationId xmlns:p14="http://schemas.microsoft.com/office/powerpoint/2010/main" val="410021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550863" y="4724400"/>
            <a:ext cx="11306175" cy="1143000"/>
          </a:xfrm>
        </p:spPr>
        <p:txBody>
          <a:bodyPr/>
          <a:lstStyle/>
          <a:p>
            <a:pPr algn="r"/>
            <a:r>
              <a:rPr lang="fr-CA" altLang="en-US" b="1" dirty="0" smtClean="0">
                <a:cs typeface="Arial" panose="020B0604020202020204" pitchFamily="34" charset="0"/>
              </a:rPr>
              <a:t/>
            </a:r>
            <a:br>
              <a:rPr lang="fr-CA" altLang="en-US" b="1" dirty="0" smtClean="0">
                <a:cs typeface="Arial" panose="020B0604020202020204" pitchFamily="34" charset="0"/>
              </a:rPr>
            </a:br>
            <a:r>
              <a:rPr lang="fr-CA" altLang="en-US" b="1" dirty="0" smtClean="0">
                <a:cs typeface="Arial" panose="020B0604020202020204" pitchFamily="34" charset="0"/>
              </a:rPr>
              <a:t>Ottawa Declaration Working Group</a:t>
            </a:r>
            <a:endParaRPr lang="fr-CA" altLang="en-US" b="1" dirty="0" smtClean="0">
              <a:cs typeface="Microsoft Sans Serif" panose="020B0604020202020204" pitchFamily="34" charset="0"/>
            </a:endParaRPr>
          </a:p>
        </p:txBody>
      </p:sp>
    </p:spTree>
    <p:extLst>
      <p:ext uri="{BB962C8B-B14F-4D97-AF65-F5344CB8AC3E}">
        <p14:creationId xmlns:p14="http://schemas.microsoft.com/office/powerpoint/2010/main" val="3754342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550863" y="4724400"/>
            <a:ext cx="10728325" cy="1143000"/>
          </a:xfrm>
        </p:spPr>
        <p:txBody>
          <a:bodyPr/>
          <a:lstStyle/>
          <a:p>
            <a:pPr algn="r"/>
            <a:r>
              <a:rPr lang="fr-CA" altLang="en-US" b="1" dirty="0" smtClean="0">
                <a:cs typeface="Arial" panose="020B0604020202020204" pitchFamily="34" charset="0"/>
              </a:rPr>
              <a:t>OCLC</a:t>
            </a:r>
            <a:endParaRPr lang="fr-CA" altLang="en-US" b="1" dirty="0" smtClean="0">
              <a:cs typeface="Microsoft Sans Serif" panose="020B0604020202020204" pitchFamily="34" charset="0"/>
            </a:endParaRPr>
          </a:p>
        </p:txBody>
      </p:sp>
    </p:spTree>
    <p:extLst>
      <p:ext uri="{BB962C8B-B14F-4D97-AF65-F5344CB8AC3E}">
        <p14:creationId xmlns:p14="http://schemas.microsoft.com/office/powerpoint/2010/main" val="3523899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600201"/>
            <a:ext cx="11207262" cy="4525963"/>
          </a:xfrm>
        </p:spPr>
        <p:txBody>
          <a:bodyPr/>
          <a:lstStyle/>
          <a:p>
            <a:pPr marL="0" indent="0">
              <a:buNone/>
            </a:pPr>
            <a:r>
              <a:rPr lang="en-CA" sz="2400" i="1" dirty="0">
                <a:latin typeface="+mj-lt"/>
              </a:rPr>
              <a:t>“We commit to adapt and reinvent our institutions and to collaborate to promote the full value of GLAMs to Canadians. </a:t>
            </a:r>
            <a:endParaRPr lang="en-CA" sz="2400" i="1" dirty="0" smtClean="0">
              <a:latin typeface="+mj-lt"/>
            </a:endParaRPr>
          </a:p>
          <a:p>
            <a:pPr marL="0" indent="0">
              <a:buNone/>
            </a:pPr>
            <a:r>
              <a:rPr lang="en-CA" sz="2400" i="1" dirty="0" smtClean="0">
                <a:latin typeface="+mj-lt"/>
              </a:rPr>
              <a:t>We </a:t>
            </a:r>
            <a:r>
              <a:rPr lang="en-CA" sz="2400" i="1" dirty="0">
                <a:latin typeface="+mj-lt"/>
              </a:rPr>
              <a:t>shall: </a:t>
            </a:r>
          </a:p>
          <a:p>
            <a:r>
              <a:rPr lang="en-CA" sz="2400" i="1" dirty="0" smtClean="0">
                <a:latin typeface="+mj-lt"/>
              </a:rPr>
              <a:t>Increase </a:t>
            </a:r>
            <a:r>
              <a:rPr lang="en-CA" sz="2400" i="1" dirty="0">
                <a:latin typeface="+mj-lt"/>
              </a:rPr>
              <a:t>collaboration between our institutions to catalyse new partnerships that spark creativity and enhance engagement </a:t>
            </a:r>
          </a:p>
          <a:p>
            <a:r>
              <a:rPr lang="en-CA" sz="2400" i="1" dirty="0" smtClean="0">
                <a:latin typeface="+mj-lt"/>
              </a:rPr>
              <a:t>Develop </a:t>
            </a:r>
            <a:r>
              <a:rPr lang="en-CA" sz="2400" i="1" dirty="0">
                <a:latin typeface="+mj-lt"/>
              </a:rPr>
              <a:t>innovative programs and services to empower us to engage our publics </a:t>
            </a:r>
          </a:p>
          <a:p>
            <a:r>
              <a:rPr lang="en-CA" sz="2400" i="1" dirty="0" smtClean="0">
                <a:latin typeface="+mj-lt"/>
              </a:rPr>
              <a:t>Enrich </a:t>
            </a:r>
            <a:r>
              <a:rPr lang="en-CA" sz="2400" i="1" dirty="0">
                <a:latin typeface="+mj-lt"/>
              </a:rPr>
              <a:t>and expand access to our collections to ensure we contribute significantly to the public good and sustainable development.”</a:t>
            </a:r>
            <a:endParaRPr lang="en-US" sz="2400" dirty="0">
              <a:latin typeface="+mj-lt"/>
            </a:endParaRPr>
          </a:p>
        </p:txBody>
      </p:sp>
      <p:sp>
        <p:nvSpPr>
          <p:cNvPr id="4" name="Title 3"/>
          <p:cNvSpPr>
            <a:spLocks noGrp="1"/>
          </p:cNvSpPr>
          <p:nvPr>
            <p:ph type="title"/>
          </p:nvPr>
        </p:nvSpPr>
        <p:spPr/>
        <p:txBody>
          <a:bodyPr/>
          <a:lstStyle/>
          <a:p>
            <a:r>
              <a:rPr lang="en-CA" dirty="0" smtClean="0"/>
              <a:t>The Ottawa Declaration (2016)</a:t>
            </a:r>
            <a:endParaRPr lang="en-US" dirty="0"/>
          </a:p>
        </p:txBody>
      </p:sp>
      <p:sp>
        <p:nvSpPr>
          <p:cNvPr id="5" name="Slide Number Placeholder 4"/>
          <p:cNvSpPr>
            <a:spLocks noGrp="1"/>
          </p:cNvSpPr>
          <p:nvPr>
            <p:ph type="sldNum" sz="quarter" idx="10"/>
          </p:nvPr>
        </p:nvSpPr>
        <p:spPr/>
        <p:txBody>
          <a:bodyPr/>
          <a:lstStyle/>
          <a:p>
            <a:pPr>
              <a:defRPr/>
            </a:pPr>
            <a:fld id="{0261E5A4-8442-4DF3-9709-C4A4DE704649}" type="slidenum">
              <a:rPr lang="en-CA" altLang="en-US" smtClean="0"/>
              <a:pPr>
                <a:defRPr/>
              </a:pPr>
              <a:t>20</a:t>
            </a:fld>
            <a:endParaRPr lang="en-CA" altLang="en-US" dirty="0"/>
          </a:p>
        </p:txBody>
      </p:sp>
    </p:spTree>
    <p:extLst>
      <p:ext uri="{BB962C8B-B14F-4D97-AF65-F5344CB8AC3E}">
        <p14:creationId xmlns:p14="http://schemas.microsoft.com/office/powerpoint/2010/main" val="249098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1127125" y="404813"/>
            <a:ext cx="9358313" cy="1079500"/>
          </a:xfrm>
        </p:spPr>
        <p:txBody>
          <a:bodyPr>
            <a:normAutofit/>
          </a:bodyPr>
          <a:lstStyle/>
          <a:p>
            <a:pPr>
              <a:defRPr/>
            </a:pPr>
            <a:r>
              <a:rPr lang="en-US" altLang="fr-FR" b="1" dirty="0" smtClean="0"/>
              <a:t> The Ottawa Declaration Working Group</a:t>
            </a:r>
          </a:p>
        </p:txBody>
      </p:sp>
      <p:sp>
        <p:nvSpPr>
          <p:cNvPr id="348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702C798-F4C5-4D6A-87E9-1E04DB8F57A9}" type="slidenum">
              <a:rPr lang="en-US" altLang="en-US" sz="1200" smtClean="0">
                <a:solidFill>
                  <a:srgbClr val="FFFFFF"/>
                </a:solidFill>
              </a:rPr>
              <a:pPr>
                <a:spcBef>
                  <a:spcPct val="0"/>
                </a:spcBef>
                <a:buFontTx/>
                <a:buNone/>
              </a:pPr>
              <a:t>21</a:t>
            </a:fld>
            <a:endParaRPr lang="en-US" altLang="en-US" sz="1200" smtClean="0">
              <a:solidFill>
                <a:srgbClr val="FFFFFF"/>
              </a:solidFill>
            </a:endParaRPr>
          </a:p>
        </p:txBody>
      </p:sp>
      <p:sp>
        <p:nvSpPr>
          <p:cNvPr id="73735" name="TextBox 2"/>
          <p:cNvSpPr txBox="1">
            <a:spLocks noChangeArrowheads="1"/>
          </p:cNvSpPr>
          <p:nvPr/>
        </p:nvSpPr>
        <p:spPr bwMode="auto">
          <a:xfrm>
            <a:off x="333375" y="2097088"/>
            <a:ext cx="11523663" cy="285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457200" indent="-457200">
              <a:spcAft>
                <a:spcPts val="600"/>
              </a:spcAft>
              <a:defRPr/>
            </a:pPr>
            <a:r>
              <a:rPr lang="en-CA" altLang="en-US" sz="2600" dirty="0">
                <a:solidFill>
                  <a:prstClr val="black"/>
                </a:solidFill>
                <a:latin typeface="+mj-lt"/>
              </a:rPr>
              <a:t>Co-chaired by Dr. </a:t>
            </a:r>
            <a:r>
              <a:rPr lang="en-CA" altLang="en-US" sz="2600" dirty="0" smtClean="0">
                <a:solidFill>
                  <a:prstClr val="black"/>
                </a:solidFill>
                <a:latin typeface="+mj-lt"/>
              </a:rPr>
              <a:t>Guy Berthiaume </a:t>
            </a:r>
            <a:r>
              <a:rPr lang="en-CA" altLang="en-US" sz="2600" dirty="0">
                <a:solidFill>
                  <a:prstClr val="black"/>
                </a:solidFill>
                <a:latin typeface="+mj-lt"/>
              </a:rPr>
              <a:t>and John McAvity, Executive Director of the Canadian Museums </a:t>
            </a:r>
            <a:r>
              <a:rPr lang="en-CA" altLang="en-US" sz="2600" dirty="0" smtClean="0">
                <a:solidFill>
                  <a:prstClr val="black"/>
                </a:solidFill>
                <a:latin typeface="+mj-lt"/>
              </a:rPr>
              <a:t>Association.</a:t>
            </a:r>
            <a:endParaRPr lang="fr-FR" altLang="en-US" sz="2600" dirty="0">
              <a:solidFill>
                <a:srgbClr val="000000"/>
              </a:solidFill>
              <a:latin typeface="+mj-lt"/>
            </a:endParaRPr>
          </a:p>
          <a:p>
            <a:pPr marL="457200" indent="-457200">
              <a:spcAft>
                <a:spcPts val="600"/>
              </a:spcAft>
              <a:defRPr/>
            </a:pPr>
            <a:r>
              <a:rPr lang="en-CA" sz="2600" dirty="0" smtClean="0">
                <a:solidFill>
                  <a:prstClr val="black"/>
                </a:solidFill>
                <a:latin typeface="+mj-lt"/>
              </a:rPr>
              <a:t>Composed of 6 members with expertise from across the GLAM sector.</a:t>
            </a:r>
          </a:p>
          <a:p>
            <a:pPr marL="457200" indent="-457200">
              <a:spcAft>
                <a:spcPts val="600"/>
              </a:spcAft>
              <a:defRPr/>
            </a:pPr>
            <a:r>
              <a:rPr lang="en-CA" sz="2600" dirty="0" smtClean="0">
                <a:solidFill>
                  <a:prstClr val="black"/>
                </a:solidFill>
                <a:latin typeface="+mj-lt"/>
              </a:rPr>
              <a:t>Three-year mandate for implementing the visions contained in the Ottawa Declaration</a:t>
            </a:r>
            <a:r>
              <a:rPr lang="en-CA" sz="2600" dirty="0">
                <a:solidFill>
                  <a:prstClr val="black"/>
                </a:solidFill>
                <a:latin typeface="+mj-lt"/>
              </a:rPr>
              <a:t>.</a:t>
            </a:r>
            <a:endParaRPr lang="en-US" altLang="en-US" sz="2400" dirty="0" smtClean="0">
              <a:solidFill>
                <a:srgbClr val="000000"/>
              </a:solidFill>
              <a:latin typeface="Arial"/>
            </a:endParaRPr>
          </a:p>
          <a:p>
            <a:pPr>
              <a:spcBef>
                <a:spcPct val="0"/>
              </a:spcBef>
              <a:buFontTx/>
              <a:buNone/>
              <a:defRPr/>
            </a:pPr>
            <a:endParaRPr lang="en-CA" altLang="en-US" sz="2400" dirty="0" smtClean="0">
              <a:solidFill>
                <a:srgbClr val="000000"/>
              </a:solidFill>
              <a:latin typeface="Arial"/>
            </a:endParaRPr>
          </a:p>
        </p:txBody>
      </p:sp>
    </p:spTree>
    <p:extLst>
      <p:ext uri="{BB962C8B-B14F-4D97-AF65-F5344CB8AC3E}">
        <p14:creationId xmlns:p14="http://schemas.microsoft.com/office/powerpoint/2010/main" val="2423581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bwMode="auto">
          <a:xfrm>
            <a:off x="4583113" y="609282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8DE48EF7-D063-4F23-B737-51A0689CF567}" type="slidenum">
              <a:rPr lang="en-US" altLang="en-US" sz="1200" smtClean="0">
                <a:solidFill>
                  <a:srgbClr val="FFFFFF"/>
                </a:solidFill>
              </a:rPr>
              <a:pPr>
                <a:spcBef>
                  <a:spcPct val="0"/>
                </a:spcBef>
                <a:buFontTx/>
                <a:buNone/>
              </a:pPr>
              <a:t>22</a:t>
            </a:fld>
            <a:endParaRPr lang="en-US" altLang="en-US" sz="1200" smtClean="0">
              <a:solidFill>
                <a:srgbClr val="FFFFFF"/>
              </a:solidFill>
            </a:endParaRPr>
          </a:p>
        </p:txBody>
      </p:sp>
      <p:sp>
        <p:nvSpPr>
          <p:cNvPr id="36867" name="TextBox 2"/>
          <p:cNvSpPr txBox="1">
            <a:spLocks noChangeArrowheads="1"/>
          </p:cNvSpPr>
          <p:nvPr/>
        </p:nvSpPr>
        <p:spPr bwMode="auto">
          <a:xfrm>
            <a:off x="117475" y="1484313"/>
            <a:ext cx="11922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endParaRPr lang="en-US" altLang="en-US" sz="2000">
              <a:solidFill>
                <a:srgbClr val="000000"/>
              </a:solidFill>
              <a:latin typeface="Arial" panose="020B0604020202020204" pitchFamily="34" charset="0"/>
            </a:endParaRPr>
          </a:p>
          <a:p>
            <a:pPr>
              <a:spcBef>
                <a:spcPct val="0"/>
              </a:spcBef>
              <a:buFontTx/>
              <a:buNone/>
            </a:pPr>
            <a:endParaRPr lang="en-CA" altLang="en-US" sz="2000">
              <a:solidFill>
                <a:srgbClr val="000000"/>
              </a:solidFill>
              <a:latin typeface="Arial" panose="020B0604020202020204" pitchFamily="34" charset="0"/>
            </a:endParaRPr>
          </a:p>
        </p:txBody>
      </p:sp>
      <p:sp>
        <p:nvSpPr>
          <p:cNvPr id="2" name="Title 1"/>
          <p:cNvSpPr>
            <a:spLocks noGrp="1"/>
          </p:cNvSpPr>
          <p:nvPr>
            <p:ph type="title"/>
          </p:nvPr>
        </p:nvSpPr>
        <p:spPr>
          <a:xfrm>
            <a:off x="334963" y="404813"/>
            <a:ext cx="10656887" cy="1079500"/>
          </a:xfrm>
        </p:spPr>
        <p:txBody>
          <a:bodyPr>
            <a:normAutofit/>
          </a:bodyPr>
          <a:lstStyle/>
          <a:p>
            <a:pPr>
              <a:defRPr/>
            </a:pPr>
            <a:r>
              <a:rPr lang="fr-CA" altLang="fr-FR" b="1" dirty="0" smtClean="0"/>
              <a:t>Key </a:t>
            </a:r>
            <a:r>
              <a:rPr lang="fr-CA" altLang="fr-FR" b="1" dirty="0" err="1" smtClean="0"/>
              <a:t>activities</a:t>
            </a:r>
            <a:r>
              <a:rPr lang="fr-CA" altLang="fr-FR" b="1" dirty="0" smtClean="0"/>
              <a:t>: 2017-2018</a:t>
            </a:r>
            <a:endParaRPr lang="en-CA" b="1" dirty="0"/>
          </a:p>
        </p:txBody>
      </p:sp>
      <p:sp>
        <p:nvSpPr>
          <p:cNvPr id="3" name="Rectangle 2"/>
          <p:cNvSpPr/>
          <p:nvPr/>
        </p:nvSpPr>
        <p:spPr>
          <a:xfrm>
            <a:off x="246063" y="1731963"/>
            <a:ext cx="11466512" cy="4370427"/>
          </a:xfrm>
          <a:prstGeom prst="rect">
            <a:avLst/>
          </a:prstGeom>
        </p:spPr>
        <p:txBody>
          <a:bodyPr>
            <a:spAutoFit/>
          </a:bodyPr>
          <a:lstStyle/>
          <a:p>
            <a:pPr marL="800100" lvl="1" indent="-342900">
              <a:spcBef>
                <a:spcPts val="1200"/>
              </a:spcBef>
              <a:spcAft>
                <a:spcPts val="0"/>
              </a:spcAft>
              <a:buFont typeface="Arial" panose="020B0604020202020204" pitchFamily="34" charset="0"/>
              <a:buChar char="•"/>
              <a:defRPr/>
            </a:pPr>
            <a:r>
              <a:rPr lang="en-CA"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Hosted the 2018 Summit on GLAMs: “Taking it to the Next Level” </a:t>
            </a:r>
            <a:r>
              <a:rPr lang="en-CA"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on               January 30, 2018, at the ROM. 360 registrations.</a:t>
            </a:r>
          </a:p>
          <a:p>
            <a:pPr lvl="1">
              <a:spcBef>
                <a:spcPts val="1200"/>
              </a:spcBef>
              <a:spcAft>
                <a:spcPts val="0"/>
              </a:spcAft>
              <a:defRPr/>
            </a:pPr>
            <a:r>
              <a:rPr lang="en-CA"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	4 pillars for Summit: communities, Indigenous, private sector, 				government priorities</a:t>
            </a:r>
            <a:endParaRPr lang="en-CA" sz="22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1200"/>
              </a:spcBef>
              <a:spcAft>
                <a:spcPts val="0"/>
              </a:spcAft>
              <a:buFont typeface="Arial" panose="020B0604020202020204" pitchFamily="34" charset="0"/>
              <a:buChar char="•"/>
              <a:defRPr/>
            </a:pPr>
            <a:r>
              <a:rPr lang="en-CA"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Completed a preliminary environmental scan of cultural policies in Canada, </a:t>
            </a:r>
            <a:r>
              <a:rPr lang="en-CA"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F</a:t>
            </a:r>
            <a:r>
              <a:rPr lang="en-CA"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rance, Italy, Spain and UK.</a:t>
            </a:r>
          </a:p>
          <a:p>
            <a:pPr marL="800100" lvl="1" indent="-342900">
              <a:spcBef>
                <a:spcPts val="1200"/>
              </a:spcBef>
              <a:buFont typeface="Arial" panose="020B0604020202020204" pitchFamily="34" charset="0"/>
              <a:buChar char="•"/>
              <a:defRPr/>
            </a:pPr>
            <a:r>
              <a:rPr lang="en-US"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Scoping a </a:t>
            </a:r>
            <a:r>
              <a:rPr lang="en-US"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study on the value of GLAMs in Canada (in </a:t>
            </a:r>
            <a:r>
              <a:rPr lang="en-US"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progress).</a:t>
            </a:r>
            <a:endParaRPr lang="en-US" sz="22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1200"/>
              </a:spcBef>
              <a:buFont typeface="Arial" panose="020B0604020202020204" pitchFamily="34" charset="0"/>
              <a:buChar char="•"/>
              <a:defRPr/>
            </a:pPr>
            <a:r>
              <a:rPr lang="en-CA"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Is taking an active role in identifying areas where partnerships could be developed within the GLAM community, with the aim of developing creative and collaborative initiatives to engage with the Canadian </a:t>
            </a:r>
            <a:r>
              <a:rPr lang="en-CA"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public (building on CUCL survey). </a:t>
            </a:r>
            <a:endParaRPr lang="en-CA" sz="22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indent="-342900">
              <a:spcBef>
                <a:spcPts val="1200"/>
              </a:spcBef>
              <a:spcAft>
                <a:spcPts val="0"/>
              </a:spcAft>
              <a:buFontTx/>
              <a:buChar char="-"/>
              <a:defRPr/>
            </a:pPr>
            <a:endPar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041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550863" y="4724400"/>
            <a:ext cx="10728325" cy="1143000"/>
          </a:xfrm>
        </p:spPr>
        <p:txBody>
          <a:bodyPr/>
          <a:lstStyle/>
          <a:p>
            <a:pPr algn="r"/>
            <a:r>
              <a:rPr lang="it-IT" altLang="en-US" b="1" dirty="0" smtClean="0">
                <a:cs typeface="Arial" panose="020B0604020202020204" pitchFamily="34" charset="0"/>
              </a:rPr>
              <a:t>IFLA Global Vision Discussion 2018</a:t>
            </a:r>
            <a:endParaRPr lang="fr-CA" altLang="en-US" b="1" dirty="0" smtClean="0">
              <a:cs typeface="Microsoft Sans Serif" panose="020B0604020202020204" pitchFamily="34" charset="0"/>
            </a:endParaRPr>
          </a:p>
        </p:txBody>
      </p:sp>
    </p:spTree>
    <p:extLst>
      <p:ext uri="{BB962C8B-B14F-4D97-AF65-F5344CB8AC3E}">
        <p14:creationId xmlns:p14="http://schemas.microsoft.com/office/powerpoint/2010/main" val="2428723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03313" y="404813"/>
            <a:ext cx="9601200" cy="1079500"/>
          </a:xfrm>
        </p:spPr>
        <p:txBody>
          <a:bodyPr>
            <a:normAutofit/>
          </a:bodyPr>
          <a:lstStyle/>
          <a:p>
            <a:r>
              <a:rPr lang="en-US" altLang="en-US" sz="3400" b="1" dirty="0" smtClean="0"/>
              <a:t>2017-2018: Creating a Global Vision</a:t>
            </a:r>
          </a:p>
        </p:txBody>
      </p:sp>
      <p:sp>
        <p:nvSpPr>
          <p:cNvPr id="3" name="Content Placeholder 2"/>
          <p:cNvSpPr>
            <a:spLocks noGrp="1"/>
          </p:cNvSpPr>
          <p:nvPr>
            <p:ph idx="1"/>
          </p:nvPr>
        </p:nvSpPr>
        <p:spPr>
          <a:xfrm>
            <a:off x="576349" y="1932709"/>
            <a:ext cx="10972800" cy="3453938"/>
          </a:xfrm>
        </p:spPr>
        <p:txBody>
          <a:bodyPr/>
          <a:lstStyle/>
          <a:p>
            <a:pPr>
              <a:defRPr/>
            </a:pPr>
            <a:r>
              <a:rPr lang="en-CA" sz="2400" dirty="0">
                <a:latin typeface="+mj-lt"/>
              </a:rPr>
              <a:t>On April 4-5, 2017, IFLA </a:t>
            </a:r>
            <a:r>
              <a:rPr lang="en-CA" sz="2400" dirty="0" smtClean="0">
                <a:latin typeface="+mj-lt"/>
              </a:rPr>
              <a:t>launched the Global </a:t>
            </a:r>
            <a:r>
              <a:rPr lang="en-CA" sz="2400" dirty="0">
                <a:latin typeface="+mj-lt"/>
              </a:rPr>
              <a:t>Vision </a:t>
            </a:r>
            <a:r>
              <a:rPr lang="en-CA" sz="2400" dirty="0" smtClean="0">
                <a:latin typeface="+mj-lt"/>
              </a:rPr>
              <a:t>Discussion in Athens, Greece, to </a:t>
            </a:r>
            <a:r>
              <a:rPr lang="en-CA" sz="2400" dirty="0">
                <a:latin typeface="+mj-lt"/>
              </a:rPr>
              <a:t>explore how libraries can meet the challenges of the future</a:t>
            </a:r>
            <a:r>
              <a:rPr lang="en-CA" sz="2400" dirty="0" smtClean="0">
                <a:latin typeface="+mj-lt"/>
              </a:rPr>
              <a:t>.</a:t>
            </a:r>
          </a:p>
          <a:p>
            <a:pPr>
              <a:defRPr/>
            </a:pPr>
            <a:endParaRPr lang="en-CA" sz="1600" dirty="0" smtClean="0">
              <a:latin typeface="+mj-lt"/>
            </a:endParaRPr>
          </a:p>
          <a:p>
            <a:pPr>
              <a:defRPr/>
            </a:pPr>
            <a:r>
              <a:rPr lang="en-CA" sz="2400" dirty="0" smtClean="0">
                <a:latin typeface="+mj-lt"/>
              </a:rPr>
              <a:t>A </a:t>
            </a:r>
            <a:r>
              <a:rPr lang="en-CA" sz="2400" dirty="0">
                <a:latin typeface="+mj-lt"/>
              </a:rPr>
              <a:t>series of </a:t>
            </a:r>
            <a:r>
              <a:rPr lang="en-CA" sz="2400" dirty="0" smtClean="0">
                <a:latin typeface="+mj-lt"/>
              </a:rPr>
              <a:t>6 regional </a:t>
            </a:r>
            <a:r>
              <a:rPr lang="en-CA" sz="2400" dirty="0">
                <a:latin typeface="+mj-lt"/>
              </a:rPr>
              <a:t>meetings </a:t>
            </a:r>
            <a:r>
              <a:rPr lang="en-CA" sz="2400" dirty="0" smtClean="0">
                <a:latin typeface="+mj-lt"/>
              </a:rPr>
              <a:t>was held (North America, Africa, Middle East, Latin America and the Caribbean, Asia Oceania and Europe)</a:t>
            </a:r>
          </a:p>
          <a:p>
            <a:pPr lvl="1">
              <a:defRPr/>
            </a:pPr>
            <a:r>
              <a:rPr lang="en-CA" sz="2200" dirty="0" smtClean="0">
                <a:latin typeface="+mj-lt"/>
              </a:rPr>
              <a:t>In North America, the meeting was held at the Library </a:t>
            </a:r>
            <a:r>
              <a:rPr lang="en-CA" sz="2200" dirty="0">
                <a:latin typeface="+mj-lt"/>
              </a:rPr>
              <a:t>of Congress in Washington, D.C. on May 3, 2017. </a:t>
            </a:r>
            <a:endParaRPr lang="en-CA" sz="2200" dirty="0" smtClean="0">
              <a:latin typeface="+mj-lt"/>
            </a:endParaRPr>
          </a:p>
          <a:p>
            <a:pPr>
              <a:defRPr/>
            </a:pPr>
            <a:endParaRPr lang="en-CA" sz="1600" dirty="0" smtClean="0">
              <a:latin typeface="+mj-lt"/>
            </a:endParaRPr>
          </a:p>
          <a:p>
            <a:pPr>
              <a:defRPr/>
            </a:pPr>
            <a:r>
              <a:rPr lang="en-CA" sz="2400" dirty="0" smtClean="0">
                <a:latin typeface="+mj-lt"/>
              </a:rPr>
              <a:t>IFLA encouraged its members to organize their own discussions.</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EF11EFE8-D227-49F1-9C59-97C51704D153}" type="slidenum">
              <a:rPr lang="en-CA" altLang="en-US" sz="1200" smtClean="0">
                <a:solidFill>
                  <a:schemeClr val="bg1"/>
                </a:solidFill>
              </a:rPr>
              <a:pPr>
                <a:spcBef>
                  <a:spcPct val="0"/>
                </a:spcBef>
                <a:buFontTx/>
                <a:buNone/>
              </a:pPr>
              <a:t>24</a:t>
            </a:fld>
            <a:endParaRPr lang="en-CA" altLang="en-US" sz="1200" dirty="0" smtClean="0">
              <a:solidFill>
                <a:schemeClr val="bg1"/>
              </a:solidFill>
            </a:endParaRPr>
          </a:p>
        </p:txBody>
      </p:sp>
    </p:spTree>
    <p:extLst>
      <p:ext uri="{BB962C8B-B14F-4D97-AF65-F5344CB8AC3E}">
        <p14:creationId xmlns:p14="http://schemas.microsoft.com/office/powerpoint/2010/main" val="2991561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03313" y="404813"/>
            <a:ext cx="9601200" cy="1079500"/>
          </a:xfrm>
        </p:spPr>
        <p:txBody>
          <a:bodyPr>
            <a:normAutofit/>
          </a:bodyPr>
          <a:lstStyle/>
          <a:p>
            <a:r>
              <a:rPr lang="en-US" altLang="en-US" sz="3400" b="1" dirty="0" smtClean="0"/>
              <a:t>Global Vision Discussion at LAC</a:t>
            </a:r>
          </a:p>
        </p:txBody>
      </p:sp>
      <p:sp>
        <p:nvSpPr>
          <p:cNvPr id="3" name="Content Placeholder 2"/>
          <p:cNvSpPr>
            <a:spLocks noGrp="1"/>
          </p:cNvSpPr>
          <p:nvPr>
            <p:ph idx="1"/>
          </p:nvPr>
        </p:nvSpPr>
        <p:spPr>
          <a:xfrm>
            <a:off x="601288" y="1891145"/>
            <a:ext cx="10972800" cy="3852949"/>
          </a:xfrm>
        </p:spPr>
        <p:txBody>
          <a:bodyPr/>
          <a:lstStyle/>
          <a:p>
            <a:pPr>
              <a:defRPr/>
            </a:pPr>
            <a:r>
              <a:rPr lang="en-CA" sz="2400" dirty="0" smtClean="0">
                <a:latin typeface="+mj-lt"/>
              </a:rPr>
              <a:t>On </a:t>
            </a:r>
            <a:r>
              <a:rPr lang="en-CA" sz="2400" dirty="0">
                <a:latin typeface="+mj-lt"/>
              </a:rPr>
              <a:t>June 22, </a:t>
            </a:r>
            <a:r>
              <a:rPr lang="en-CA" sz="2400" dirty="0" smtClean="0">
                <a:latin typeface="+mj-lt"/>
              </a:rPr>
              <a:t>2017, LAC </a:t>
            </a:r>
            <a:r>
              <a:rPr lang="en-CA" sz="2400" dirty="0">
                <a:latin typeface="+mj-lt"/>
              </a:rPr>
              <a:t>hosted its own Global Vision Discussion of LAC </a:t>
            </a:r>
            <a:r>
              <a:rPr lang="en-CA" sz="2400" dirty="0" smtClean="0">
                <a:latin typeface="+mj-lt"/>
              </a:rPr>
              <a:t>stakeholders </a:t>
            </a:r>
            <a:r>
              <a:rPr lang="en-CA" sz="2400" dirty="0">
                <a:latin typeface="+mj-lt"/>
              </a:rPr>
              <a:t>and </a:t>
            </a:r>
            <a:r>
              <a:rPr lang="en-CA" sz="2400" dirty="0" smtClean="0">
                <a:latin typeface="+mj-lt"/>
              </a:rPr>
              <a:t>staff in the National Capital Region.</a:t>
            </a:r>
          </a:p>
          <a:p>
            <a:pPr>
              <a:defRPr/>
            </a:pPr>
            <a:endParaRPr lang="en-CA" sz="1600" dirty="0" smtClean="0">
              <a:latin typeface="+mj-lt"/>
            </a:endParaRPr>
          </a:p>
          <a:p>
            <a:pPr>
              <a:defRPr/>
            </a:pPr>
            <a:r>
              <a:rPr lang="en-CA" sz="2400" dirty="0" smtClean="0">
                <a:latin typeface="+mj-lt"/>
              </a:rPr>
              <a:t>Approximately </a:t>
            </a:r>
            <a:r>
              <a:rPr lang="en-CA" sz="2400" dirty="0">
                <a:latin typeface="+mj-lt"/>
              </a:rPr>
              <a:t>50 </a:t>
            </a:r>
            <a:r>
              <a:rPr lang="en-CA" sz="2400" dirty="0" smtClean="0">
                <a:latin typeface="+mj-lt"/>
              </a:rPr>
              <a:t>people participated, </a:t>
            </a:r>
            <a:r>
              <a:rPr lang="en-CA" sz="2400" dirty="0">
                <a:latin typeface="+mj-lt"/>
              </a:rPr>
              <a:t>including </a:t>
            </a:r>
            <a:r>
              <a:rPr lang="en-CA" sz="2400" dirty="0" smtClean="0">
                <a:latin typeface="+mj-lt"/>
              </a:rPr>
              <a:t>representatives </a:t>
            </a:r>
            <a:r>
              <a:rPr lang="en-CA" sz="2400" dirty="0">
                <a:latin typeface="+mj-lt"/>
              </a:rPr>
              <a:t>from </a:t>
            </a:r>
            <a:r>
              <a:rPr lang="en-CA" sz="2400" dirty="0" smtClean="0">
                <a:latin typeface="+mj-lt"/>
              </a:rPr>
              <a:t>library</a:t>
            </a:r>
            <a:r>
              <a:rPr lang="en-CA" sz="2400" dirty="0">
                <a:latin typeface="+mj-lt"/>
              </a:rPr>
              <a:t>, research, historical and museum associations; universities; and archival and library councils</a:t>
            </a:r>
            <a:r>
              <a:rPr lang="en-CA" sz="2400" dirty="0" smtClean="0">
                <a:latin typeface="+mj-lt"/>
              </a:rPr>
              <a:t>.</a:t>
            </a:r>
          </a:p>
          <a:p>
            <a:pPr>
              <a:defRPr/>
            </a:pPr>
            <a:endParaRPr lang="en-CA" sz="1600" dirty="0" smtClean="0">
              <a:latin typeface="+mj-lt"/>
            </a:endParaRPr>
          </a:p>
          <a:p>
            <a:pPr>
              <a:defRPr/>
            </a:pPr>
            <a:r>
              <a:rPr lang="en-CA" sz="2400" dirty="0" smtClean="0">
                <a:latin typeface="+mj-lt"/>
              </a:rPr>
              <a:t>Keynote speaker: Leslie Weir, President of the Ontario Library Association.</a:t>
            </a:r>
            <a:endParaRPr lang="en-CA" sz="2400" dirty="0">
              <a:latin typeface="+mj-lt"/>
            </a:endParaRP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84F9562F-AA74-4C71-B962-A5B82B945423}" type="slidenum">
              <a:rPr lang="en-CA" altLang="en-US" sz="1200" smtClean="0">
                <a:solidFill>
                  <a:schemeClr val="bg1"/>
                </a:solidFill>
              </a:rPr>
              <a:pPr>
                <a:spcBef>
                  <a:spcPct val="0"/>
                </a:spcBef>
                <a:buFontTx/>
                <a:buNone/>
              </a:pPr>
              <a:t>25</a:t>
            </a:fld>
            <a:endParaRPr lang="en-CA" altLang="en-US" sz="1200" dirty="0" smtClean="0">
              <a:solidFill>
                <a:schemeClr val="bg1"/>
              </a:solidFill>
            </a:endParaRPr>
          </a:p>
        </p:txBody>
      </p:sp>
    </p:spTree>
    <p:extLst>
      <p:ext uri="{BB962C8B-B14F-4D97-AF65-F5344CB8AC3E}">
        <p14:creationId xmlns:p14="http://schemas.microsoft.com/office/powerpoint/2010/main" val="1120640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03313" y="404813"/>
            <a:ext cx="9601200" cy="1079500"/>
          </a:xfrm>
        </p:spPr>
        <p:txBody>
          <a:bodyPr>
            <a:normAutofit/>
          </a:bodyPr>
          <a:lstStyle/>
          <a:p>
            <a:r>
              <a:rPr lang="en-US" altLang="en-US" sz="3400" b="1" dirty="0" smtClean="0"/>
              <a:t>2018-2019: Creating Action Plans</a:t>
            </a:r>
          </a:p>
        </p:txBody>
      </p:sp>
      <p:sp>
        <p:nvSpPr>
          <p:cNvPr id="3" name="Content Placeholder 2"/>
          <p:cNvSpPr>
            <a:spLocks noGrp="1"/>
          </p:cNvSpPr>
          <p:nvPr>
            <p:ph idx="1"/>
          </p:nvPr>
        </p:nvSpPr>
        <p:spPr>
          <a:xfrm>
            <a:off x="568036" y="1816331"/>
            <a:ext cx="10972800" cy="4035829"/>
          </a:xfrm>
        </p:spPr>
        <p:txBody>
          <a:bodyPr/>
          <a:lstStyle/>
          <a:p>
            <a:pPr>
              <a:defRPr/>
            </a:pPr>
            <a:r>
              <a:rPr lang="en-CA" sz="2400" dirty="0">
                <a:latin typeface="+mj-lt"/>
              </a:rPr>
              <a:t>A final Global Vision Report will be published by IFLA </a:t>
            </a:r>
            <a:r>
              <a:rPr lang="en-US" sz="2400" dirty="0" smtClean="0">
                <a:latin typeface="+mj-lt"/>
              </a:rPr>
              <a:t>at the IFLA </a:t>
            </a:r>
            <a:r>
              <a:rPr lang="en-US" sz="2400" dirty="0">
                <a:latin typeface="+mj-lt"/>
              </a:rPr>
              <a:t>President’s </a:t>
            </a:r>
            <a:r>
              <a:rPr lang="en-US" sz="2400" dirty="0" smtClean="0">
                <a:latin typeface="+mj-lt"/>
              </a:rPr>
              <a:t>Meeting in </a:t>
            </a:r>
            <a:r>
              <a:rPr lang="en-US" sz="2400" dirty="0">
                <a:latin typeface="+mj-lt"/>
              </a:rPr>
              <a:t>Barcelona, </a:t>
            </a:r>
            <a:r>
              <a:rPr lang="en-US" sz="2400" dirty="0" smtClean="0">
                <a:latin typeface="+mj-lt"/>
              </a:rPr>
              <a:t>Spain, on March </a:t>
            </a:r>
            <a:r>
              <a:rPr lang="en-US" sz="2400" dirty="0">
                <a:latin typeface="+mj-lt"/>
              </a:rPr>
              <a:t>19-21, </a:t>
            </a:r>
            <a:r>
              <a:rPr lang="en-US" sz="2400" dirty="0" smtClean="0">
                <a:latin typeface="+mj-lt"/>
              </a:rPr>
              <a:t>2018. </a:t>
            </a:r>
          </a:p>
          <a:p>
            <a:pPr>
              <a:defRPr/>
            </a:pPr>
            <a:endParaRPr lang="en-US" sz="1600" dirty="0" smtClean="0">
              <a:latin typeface="+mj-lt"/>
            </a:endParaRPr>
          </a:p>
          <a:p>
            <a:pPr>
              <a:defRPr/>
            </a:pPr>
            <a:r>
              <a:rPr lang="en-CA" sz="2400" dirty="0" smtClean="0">
                <a:latin typeface="+mj-lt"/>
              </a:rPr>
              <a:t>Based on the report, concrete action plans will be developed over the course of the following year.</a:t>
            </a:r>
          </a:p>
          <a:p>
            <a:pPr lvl="1">
              <a:defRPr/>
            </a:pPr>
            <a:r>
              <a:rPr lang="en-CA" sz="2200" dirty="0" smtClean="0">
                <a:latin typeface="+mj-lt"/>
              </a:rPr>
              <a:t>Six regional workshops planned (March to July 2018)</a:t>
            </a:r>
          </a:p>
          <a:p>
            <a:pPr lvl="2">
              <a:buFont typeface="Wingdings" panose="05000000000000000000" pitchFamily="2" charset="2"/>
              <a:buChar char="§"/>
              <a:defRPr/>
            </a:pPr>
            <a:r>
              <a:rPr lang="en-US" sz="2000" dirty="0" smtClean="0">
                <a:latin typeface="+mj-lt"/>
              </a:rPr>
              <a:t>North America regional workshop: at LAC (16-17 or 17-18 April 2018)</a:t>
            </a:r>
          </a:p>
          <a:p>
            <a:pPr lvl="2">
              <a:buFont typeface="Wingdings" panose="05000000000000000000" pitchFamily="2" charset="2"/>
              <a:buChar char="§"/>
              <a:defRPr/>
            </a:pPr>
            <a:endParaRPr lang="en-CA" sz="1600" dirty="0" smtClean="0">
              <a:latin typeface="+mj-lt"/>
            </a:endParaRPr>
          </a:p>
          <a:p>
            <a:pPr>
              <a:defRPr/>
            </a:pPr>
            <a:r>
              <a:rPr lang="en-CA" sz="2400" dirty="0" smtClean="0">
                <a:latin typeface="+mj-lt"/>
              </a:rPr>
              <a:t>Final action plans are expected to be presented in March 2019.</a:t>
            </a:r>
            <a:endParaRPr lang="en-CA" sz="2400" dirty="0">
              <a:latin typeface="+mj-lt"/>
            </a:endParaRPr>
          </a:p>
          <a:p>
            <a:pPr marL="0" indent="0">
              <a:buFont typeface="Arial" panose="020B0604020202020204" pitchFamily="34" charset="0"/>
              <a:buNone/>
              <a:defRPr/>
            </a:pPr>
            <a:endParaRPr lang="en-CA" sz="2400" dirty="0">
              <a:latin typeface="+mj-lt"/>
            </a:endParaRP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785078DA-D315-4E45-B7BF-7918B5862CF0}" type="slidenum">
              <a:rPr lang="en-CA" altLang="en-US" sz="1200" smtClean="0">
                <a:solidFill>
                  <a:schemeClr val="bg1"/>
                </a:solidFill>
              </a:rPr>
              <a:pPr>
                <a:spcBef>
                  <a:spcPct val="0"/>
                </a:spcBef>
                <a:buFontTx/>
                <a:buNone/>
              </a:pPr>
              <a:t>26</a:t>
            </a:fld>
            <a:endParaRPr lang="en-CA" altLang="en-US" sz="1200" dirty="0" smtClean="0">
              <a:solidFill>
                <a:schemeClr val="bg1"/>
              </a:solidFill>
            </a:endParaRPr>
          </a:p>
        </p:txBody>
      </p:sp>
    </p:spTree>
    <p:extLst>
      <p:ext uri="{BB962C8B-B14F-4D97-AF65-F5344CB8AC3E}">
        <p14:creationId xmlns:p14="http://schemas.microsoft.com/office/powerpoint/2010/main" val="1678149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982663" y="4810125"/>
            <a:ext cx="10440987" cy="1143000"/>
          </a:xfrm>
        </p:spPr>
        <p:txBody>
          <a:bodyPr/>
          <a:lstStyle/>
          <a:p>
            <a:pPr algn="r"/>
            <a:r>
              <a:rPr lang="en-CA" altLang="en-US" b="1" dirty="0" smtClean="0"/>
              <a:t>Canadian National Heritage Digitization Strategy</a:t>
            </a:r>
          </a:p>
        </p:txBody>
      </p:sp>
    </p:spTree>
    <p:extLst>
      <p:ext uri="{BB962C8B-B14F-4D97-AF65-F5344CB8AC3E}">
        <p14:creationId xmlns:p14="http://schemas.microsoft.com/office/powerpoint/2010/main" val="4150371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350" y="404813"/>
            <a:ext cx="11377613" cy="1079500"/>
          </a:xfrm>
        </p:spPr>
        <p:txBody>
          <a:bodyPr>
            <a:normAutofit fontScale="90000"/>
          </a:bodyPr>
          <a:lstStyle/>
          <a:p>
            <a:pPr>
              <a:defRPr/>
            </a:pPr>
            <a:r>
              <a:rPr lang="en-CA" altLang="en-US" b="1" dirty="0" smtClean="0"/>
              <a:t>Canadian National Heritage Digitization Strategy</a:t>
            </a:r>
            <a:br>
              <a:rPr lang="en-CA" altLang="en-US" b="1" dirty="0" smtClean="0"/>
            </a:br>
            <a:r>
              <a:rPr lang="en-CA" altLang="en-US" b="1" dirty="0" smtClean="0"/>
              <a:t>(NHDS) </a:t>
            </a:r>
            <a:endParaRPr lang="en-US" altLang="en-US" b="1" dirty="0" smtClean="0"/>
          </a:p>
        </p:txBody>
      </p:sp>
      <p:sp>
        <p:nvSpPr>
          <p:cNvPr id="1024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7FC4C39-2632-4D83-AA0F-92E7E06C4DCB}" type="slidenum">
              <a:rPr lang="en-CA" altLang="en-US" sz="1200" smtClean="0">
                <a:solidFill>
                  <a:srgbClr val="FFFFFF"/>
                </a:solidFill>
              </a:rPr>
              <a:pPr>
                <a:spcBef>
                  <a:spcPct val="0"/>
                </a:spcBef>
                <a:buFontTx/>
                <a:buNone/>
              </a:pPr>
              <a:t>28</a:t>
            </a:fld>
            <a:endParaRPr lang="en-CA" altLang="en-US" sz="1200" dirty="0" smtClean="0">
              <a:solidFill>
                <a:srgbClr val="FFFFFF"/>
              </a:solidFill>
            </a:endParaRPr>
          </a:p>
        </p:txBody>
      </p:sp>
      <p:sp>
        <p:nvSpPr>
          <p:cNvPr id="10244" name="Content Placeholder 1"/>
          <p:cNvSpPr>
            <a:spLocks noGrp="1"/>
          </p:cNvSpPr>
          <p:nvPr>
            <p:ph idx="1"/>
          </p:nvPr>
        </p:nvSpPr>
        <p:spPr>
          <a:xfrm>
            <a:off x="550863" y="1700213"/>
            <a:ext cx="10801350" cy="4425950"/>
          </a:xfrm>
        </p:spPr>
        <p:txBody>
          <a:bodyPr/>
          <a:lstStyle/>
          <a:p>
            <a:r>
              <a:rPr lang="en-CA" altLang="en-US" sz="2400" dirty="0" smtClean="0">
                <a:solidFill>
                  <a:srgbClr val="000000"/>
                </a:solidFill>
                <a:latin typeface="Arial" panose="020B0604020202020204" pitchFamily="34" charset="0"/>
              </a:rPr>
              <a:t>Since Spring 2017: </a:t>
            </a:r>
          </a:p>
          <a:p>
            <a:pPr lvl="1"/>
            <a:r>
              <a:rPr lang="en-CA" altLang="en-US" sz="2200" dirty="0" smtClean="0">
                <a:solidFill>
                  <a:srgbClr val="000000"/>
                </a:solidFill>
                <a:latin typeface="Arial" panose="020B0604020202020204" pitchFamily="34" charset="0"/>
              </a:rPr>
              <a:t>NHDS joined </a:t>
            </a:r>
            <a:r>
              <a:rPr lang="en-CA" altLang="en-US" sz="2200" dirty="0" smtClean="0">
                <a:latin typeface="Arial" panose="020B0604020202020204" pitchFamily="34" charset="0"/>
              </a:rPr>
              <a:t>consortium on rights statements (</a:t>
            </a:r>
            <a:r>
              <a:rPr lang="en-CA" altLang="en-US" sz="2200" dirty="0" smtClean="0">
                <a:latin typeface="Arial" panose="020B0604020202020204" pitchFamily="34" charset="0"/>
                <a:hlinkClick r:id="rId3"/>
              </a:rPr>
              <a:t>RightsStatements.org</a:t>
            </a:r>
            <a:r>
              <a:rPr lang="en-CA" altLang="en-US" sz="2200" dirty="0" smtClean="0">
                <a:latin typeface="Arial" panose="020B0604020202020204" pitchFamily="34" charset="0"/>
              </a:rPr>
              <a:t>) </a:t>
            </a:r>
            <a:r>
              <a:rPr lang="en-CA" altLang="en-US" sz="2200" dirty="0" smtClean="0">
                <a:solidFill>
                  <a:schemeClr val="tx2"/>
                </a:solidFill>
                <a:latin typeface="Arial" panose="020B0604020202020204" pitchFamily="34" charset="0"/>
              </a:rPr>
              <a:t>led by the Digital Public Library of America (DPLA) and Europeana</a:t>
            </a:r>
            <a:r>
              <a:rPr lang="en-CA" altLang="en-US" sz="2200" dirty="0" smtClean="0">
                <a:solidFill>
                  <a:srgbClr val="000000"/>
                </a:solidFill>
                <a:latin typeface="Arial" panose="020B0604020202020204" pitchFamily="34" charset="0"/>
              </a:rPr>
              <a:t>. </a:t>
            </a:r>
          </a:p>
          <a:p>
            <a:pPr lvl="1"/>
            <a:r>
              <a:rPr lang="en-CA" altLang="en-US" sz="2200" dirty="0" smtClean="0">
                <a:solidFill>
                  <a:schemeClr val="tx2"/>
                </a:solidFill>
                <a:latin typeface="Arial" panose="020B0604020202020204" pitchFamily="34" charset="0"/>
              </a:rPr>
              <a:t>Request for interest launched – 50 GLAMs pledge to participate in NHDS. </a:t>
            </a:r>
          </a:p>
          <a:p>
            <a:pPr lvl="1"/>
            <a:r>
              <a:rPr lang="en-CA" altLang="en-US" sz="2200" dirty="0" smtClean="0">
                <a:solidFill>
                  <a:schemeClr val="tx2"/>
                </a:solidFill>
                <a:latin typeface="Arial" panose="020B0604020202020204" pitchFamily="34" charset="0"/>
              </a:rPr>
              <a:t>$1.1M from private donors received.</a:t>
            </a:r>
          </a:p>
          <a:p>
            <a:pPr lvl="1"/>
            <a:r>
              <a:rPr lang="en-CA" altLang="en-US" sz="2200" dirty="0" smtClean="0">
                <a:solidFill>
                  <a:srgbClr val="000000"/>
                </a:solidFill>
                <a:latin typeface="Arial" panose="020B0604020202020204" pitchFamily="34" charset="0"/>
              </a:rPr>
              <a:t>Seven Steering Committee meetings held; minutes available on website (https://nhds.ca/)</a:t>
            </a:r>
            <a:endParaRPr lang="en-CA" altLang="en-US" sz="2200" dirty="0" smtClean="0">
              <a:latin typeface="Arial" panose="020B0604020202020204" pitchFamily="34" charset="0"/>
            </a:endParaRPr>
          </a:p>
          <a:p>
            <a:pPr lvl="1"/>
            <a:r>
              <a:rPr lang="en-CA" altLang="en-US" sz="2200" dirty="0" smtClean="0">
                <a:latin typeface="Arial" panose="020B0604020202020204" pitchFamily="34" charset="0"/>
              </a:rPr>
              <a:t>Progress made on foundational projects:</a:t>
            </a:r>
          </a:p>
          <a:p>
            <a:pPr lvl="2"/>
            <a:r>
              <a:rPr lang="en-CA" altLang="en-US" sz="1800" dirty="0" smtClean="0">
                <a:latin typeface="Arial" panose="020B0604020202020204" pitchFamily="34" charset="0"/>
              </a:rPr>
              <a:t>Newspaper pilot – Consultation ended. Digitization of Indigenous newspaper titles under way.</a:t>
            </a:r>
          </a:p>
          <a:p>
            <a:pPr lvl="2"/>
            <a:r>
              <a:rPr lang="en-CA" altLang="en-US" sz="1800" dirty="0" smtClean="0">
                <a:latin typeface="Arial" panose="020B0604020202020204" pitchFamily="34" charset="0"/>
              </a:rPr>
              <a:t>Standards building – National standards identified and common data model drafted.</a:t>
            </a:r>
          </a:p>
          <a:p>
            <a:pPr lvl="2"/>
            <a:r>
              <a:rPr lang="en-CA" altLang="en-US" sz="1800" dirty="0" smtClean="0">
                <a:latin typeface="Arial" panose="020B0604020202020204" pitchFamily="34" charset="0"/>
              </a:rPr>
              <a:t>Discovery platform – Prototype developed.</a:t>
            </a:r>
          </a:p>
          <a:p>
            <a:pPr lvl="2"/>
            <a:r>
              <a:rPr lang="en-CA" altLang="en-US" sz="1800" dirty="0" smtClean="0">
                <a:latin typeface="Arial" panose="020B0604020202020204" pitchFamily="34" charset="0"/>
              </a:rPr>
              <a:t>Content strategy – Document drafted to identify shared principles and starting point.</a:t>
            </a:r>
          </a:p>
          <a:p>
            <a:pPr lvl="2"/>
            <a:endParaRPr lang="en-CA" altLang="en-US" sz="1600"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229668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350" y="404813"/>
            <a:ext cx="11377613" cy="1079500"/>
          </a:xfrm>
        </p:spPr>
        <p:txBody>
          <a:bodyPr>
            <a:normAutofit fontScale="90000"/>
          </a:bodyPr>
          <a:lstStyle/>
          <a:p>
            <a:pPr>
              <a:defRPr/>
            </a:pPr>
            <a:r>
              <a:rPr lang="en-CA" altLang="en-US" b="1" dirty="0" smtClean="0"/>
              <a:t>Canadian National Heritage Digitization Strategy</a:t>
            </a:r>
            <a:br>
              <a:rPr lang="en-CA" altLang="en-US" b="1" dirty="0" smtClean="0"/>
            </a:br>
            <a:r>
              <a:rPr lang="en-CA" altLang="en-US" b="1" dirty="0" smtClean="0"/>
              <a:t>(NHDS) </a:t>
            </a:r>
            <a:endParaRPr lang="en-US" altLang="en-US" b="1" dirty="0" smtClean="0"/>
          </a:p>
        </p:txBody>
      </p:sp>
      <p:sp>
        <p:nvSpPr>
          <p:cNvPr id="12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9B39108-C3C8-4017-A0C8-FDB3B43C3D12}" type="slidenum">
              <a:rPr lang="en-CA" altLang="en-US" sz="1200" smtClean="0">
                <a:solidFill>
                  <a:srgbClr val="FFFFFF"/>
                </a:solidFill>
              </a:rPr>
              <a:pPr>
                <a:spcBef>
                  <a:spcPct val="0"/>
                </a:spcBef>
                <a:buFontTx/>
                <a:buNone/>
              </a:pPr>
              <a:t>29</a:t>
            </a:fld>
            <a:endParaRPr lang="en-CA" altLang="en-US" sz="1200" dirty="0" smtClean="0">
              <a:solidFill>
                <a:srgbClr val="FFFFFF"/>
              </a:solidFill>
            </a:endParaRPr>
          </a:p>
        </p:txBody>
      </p:sp>
      <p:sp>
        <p:nvSpPr>
          <p:cNvPr id="10244" name="Content Placeholder 1"/>
          <p:cNvSpPr>
            <a:spLocks noGrp="1"/>
          </p:cNvSpPr>
          <p:nvPr>
            <p:ph idx="1"/>
          </p:nvPr>
        </p:nvSpPr>
        <p:spPr>
          <a:xfrm>
            <a:off x="550863" y="1700213"/>
            <a:ext cx="10801350" cy="4425950"/>
          </a:xfrm>
        </p:spPr>
        <p:txBody>
          <a:bodyPr/>
          <a:lstStyle/>
          <a:p>
            <a:pPr>
              <a:defRPr/>
            </a:pPr>
            <a:r>
              <a:rPr lang="en-CA" altLang="en-US" sz="2400" dirty="0" smtClean="0">
                <a:solidFill>
                  <a:srgbClr val="000000"/>
                </a:solidFill>
                <a:latin typeface="Arial" panose="020B0604020202020204" pitchFamily="34" charset="0"/>
              </a:rPr>
              <a:t>Next steps (Winter/Spring 2018):</a:t>
            </a:r>
          </a:p>
          <a:p>
            <a:pPr lvl="1">
              <a:defRPr/>
            </a:pPr>
            <a:r>
              <a:rPr lang="en-CA" altLang="en-US" sz="2200" dirty="0" smtClean="0">
                <a:latin typeface="+mj-lt"/>
              </a:rPr>
              <a:t>In-person meeting of Steering Committee on January 31, 2018.</a:t>
            </a:r>
          </a:p>
          <a:p>
            <a:pPr lvl="1">
              <a:defRPr/>
            </a:pPr>
            <a:r>
              <a:rPr lang="en-CA" altLang="en-US" sz="2200" dirty="0" smtClean="0">
                <a:latin typeface="+mj-lt"/>
              </a:rPr>
              <a:t>Funding stream to be announced to support digitization.</a:t>
            </a:r>
          </a:p>
          <a:p>
            <a:pPr lvl="1">
              <a:defRPr/>
            </a:pPr>
            <a:r>
              <a:rPr lang="en-CA" altLang="en-US" sz="2200" dirty="0" smtClean="0">
                <a:latin typeface="+mj-lt"/>
              </a:rPr>
              <a:t>Campaign to build awareness and involve more communities.</a:t>
            </a:r>
          </a:p>
          <a:p>
            <a:pPr lvl="1">
              <a:defRPr/>
            </a:pPr>
            <a:r>
              <a:rPr lang="en-CA" altLang="en-US" sz="2200" dirty="0" smtClean="0">
                <a:latin typeface="+mj-lt"/>
              </a:rPr>
              <a:t>Further funding opportunities to be explored.</a:t>
            </a:r>
          </a:p>
          <a:p>
            <a:pPr lvl="1">
              <a:defRPr/>
            </a:pPr>
            <a:r>
              <a:rPr lang="en-CA" sz="2200" dirty="0" smtClean="0">
                <a:latin typeface="+mj-lt"/>
              </a:rPr>
              <a:t>Further progress to be made on </a:t>
            </a:r>
            <a:r>
              <a:rPr lang="en-CA" sz="2200" dirty="0">
                <a:latin typeface="+mj-lt"/>
              </a:rPr>
              <a:t>foundational </a:t>
            </a:r>
            <a:r>
              <a:rPr lang="en-CA" sz="2200" dirty="0" smtClean="0">
                <a:latin typeface="+mj-lt"/>
              </a:rPr>
              <a:t>work:</a:t>
            </a:r>
          </a:p>
          <a:p>
            <a:pPr lvl="2">
              <a:defRPr/>
            </a:pPr>
            <a:r>
              <a:rPr lang="en-CA" altLang="en-US" sz="1800" dirty="0">
                <a:latin typeface="+mj-lt"/>
              </a:rPr>
              <a:t>Newspaper pilot – </a:t>
            </a:r>
            <a:r>
              <a:rPr lang="en-CA" altLang="en-US" sz="1800" dirty="0" smtClean="0">
                <a:latin typeface="+mj-lt"/>
              </a:rPr>
              <a:t>Digitized </a:t>
            </a:r>
            <a:r>
              <a:rPr lang="en-CA" altLang="en-US" sz="1800" dirty="0">
                <a:latin typeface="+mj-lt"/>
              </a:rPr>
              <a:t>Indigenous newspaper titles to be posted </a:t>
            </a:r>
            <a:r>
              <a:rPr lang="en-CA" altLang="en-US" sz="1800" dirty="0" smtClean="0">
                <a:latin typeface="+mj-lt"/>
              </a:rPr>
              <a:t>online.</a:t>
            </a:r>
          </a:p>
          <a:p>
            <a:pPr lvl="2">
              <a:defRPr/>
            </a:pPr>
            <a:r>
              <a:rPr lang="en-CA" altLang="en-US" sz="1800" dirty="0">
                <a:latin typeface="+mj-lt"/>
              </a:rPr>
              <a:t>Standards building </a:t>
            </a:r>
            <a:r>
              <a:rPr lang="en-CA" altLang="en-US" sz="1800" dirty="0" smtClean="0">
                <a:latin typeface="+mj-lt"/>
              </a:rPr>
              <a:t>– Draft standards to be shared with public for comment.</a:t>
            </a:r>
            <a:endParaRPr lang="en-CA" altLang="en-US" sz="1800" dirty="0">
              <a:latin typeface="+mj-lt"/>
            </a:endParaRPr>
          </a:p>
          <a:p>
            <a:pPr lvl="2">
              <a:defRPr/>
            </a:pPr>
            <a:r>
              <a:rPr lang="en-CA" altLang="en-US" sz="1800" dirty="0">
                <a:latin typeface="+mj-lt"/>
              </a:rPr>
              <a:t>Discovery platform </a:t>
            </a:r>
            <a:r>
              <a:rPr lang="en-CA" altLang="en-US" sz="1800" dirty="0" smtClean="0">
                <a:latin typeface="+mj-lt"/>
              </a:rPr>
              <a:t>– Prototype </a:t>
            </a:r>
            <a:r>
              <a:rPr lang="en-CA" altLang="en-US" sz="1800" dirty="0">
                <a:latin typeface="+mj-lt"/>
              </a:rPr>
              <a:t>to be shared for </a:t>
            </a:r>
            <a:r>
              <a:rPr lang="en-CA" altLang="en-US" sz="1800" dirty="0" smtClean="0">
                <a:latin typeface="+mj-lt"/>
              </a:rPr>
              <a:t>testing.</a:t>
            </a:r>
          </a:p>
          <a:p>
            <a:pPr lvl="2">
              <a:defRPr/>
            </a:pPr>
            <a:r>
              <a:rPr lang="en-CA" altLang="en-US" sz="1800" dirty="0" smtClean="0">
                <a:latin typeface="+mj-lt"/>
              </a:rPr>
              <a:t>Priorities – Community to be surveyed to identify projects.</a:t>
            </a:r>
            <a:endParaRPr lang="en-CA" altLang="en-US" sz="1800" dirty="0">
              <a:latin typeface="+mj-lt"/>
            </a:endParaRPr>
          </a:p>
          <a:p>
            <a:pPr lvl="2">
              <a:defRPr/>
            </a:pPr>
            <a:r>
              <a:rPr lang="en-CA" altLang="en-US" sz="1800" dirty="0">
                <a:latin typeface="+mj-lt"/>
              </a:rPr>
              <a:t>Content strategy – </a:t>
            </a:r>
            <a:r>
              <a:rPr lang="en-CA" sz="1800" dirty="0" smtClean="0">
                <a:latin typeface="+mj-lt"/>
              </a:rPr>
              <a:t>Feedback </a:t>
            </a:r>
            <a:r>
              <a:rPr lang="en-CA" sz="1800" dirty="0">
                <a:latin typeface="+mj-lt"/>
              </a:rPr>
              <a:t>from public to be </a:t>
            </a:r>
            <a:r>
              <a:rPr lang="en-CA" sz="1800" dirty="0" smtClean="0">
                <a:latin typeface="+mj-lt"/>
              </a:rPr>
              <a:t>sought.</a:t>
            </a:r>
            <a:endParaRPr lang="en-CA" altLang="en-US" sz="1800" dirty="0" smtClean="0">
              <a:latin typeface="+mj-lt"/>
            </a:endParaRPr>
          </a:p>
        </p:txBody>
      </p:sp>
    </p:spTree>
    <p:extLst>
      <p:ext uri="{BB962C8B-B14F-4D97-AF65-F5344CB8AC3E}">
        <p14:creationId xmlns:p14="http://schemas.microsoft.com/office/powerpoint/2010/main" val="31470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03313" y="404813"/>
            <a:ext cx="9601200" cy="1079500"/>
          </a:xfrm>
        </p:spPr>
        <p:txBody>
          <a:bodyPr>
            <a:normAutofit/>
          </a:bodyPr>
          <a:lstStyle/>
          <a:p>
            <a:r>
              <a:rPr lang="en-CA" altLang="en-US" sz="3400" b="1" dirty="0" smtClean="0"/>
              <a:t>OCLC Implementation &amp; Milestones</a:t>
            </a:r>
          </a:p>
        </p:txBody>
      </p:sp>
      <p:sp>
        <p:nvSpPr>
          <p:cNvPr id="3" name="Content Placeholder 2"/>
          <p:cNvSpPr>
            <a:spLocks noGrp="1"/>
          </p:cNvSpPr>
          <p:nvPr>
            <p:ph idx="1"/>
          </p:nvPr>
        </p:nvSpPr>
        <p:spPr>
          <a:xfrm>
            <a:off x="609600" y="1600200"/>
            <a:ext cx="11247438" cy="460375"/>
          </a:xfrm>
        </p:spPr>
        <p:txBody>
          <a:bodyPr/>
          <a:lstStyle/>
          <a:p>
            <a:pPr>
              <a:defRPr/>
            </a:pPr>
            <a:r>
              <a:rPr lang="en-CA" altLang="en-US" sz="2400" dirty="0">
                <a:latin typeface="+mj-lt"/>
              </a:rPr>
              <a:t>Project </a:t>
            </a:r>
            <a:r>
              <a:rPr lang="en-CA" altLang="en-US" sz="2400" dirty="0" smtClean="0">
                <a:latin typeface="+mj-lt"/>
              </a:rPr>
              <a:t>implementation schedule was finalized </a:t>
            </a:r>
            <a:r>
              <a:rPr lang="en-CA" altLang="en-US" sz="2400" dirty="0">
                <a:latin typeface="+mj-lt"/>
              </a:rPr>
              <a:t>in </a:t>
            </a:r>
            <a:r>
              <a:rPr lang="en-CA" altLang="en-US" sz="2400" dirty="0" smtClean="0">
                <a:latin typeface="+mj-lt"/>
              </a:rPr>
              <a:t>August 2017.</a:t>
            </a:r>
          </a:p>
          <a:p>
            <a:pPr marL="0" indent="0">
              <a:buFont typeface="Arial" panose="020B0604020202020204" pitchFamily="34" charset="0"/>
              <a:buNone/>
              <a:defRPr/>
            </a:pPr>
            <a:endParaRPr lang="en-CA" altLang="en-US" sz="1800" dirty="0" smtClean="0">
              <a:latin typeface="+mj-lt"/>
            </a:endParaRP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184BEEC2-232C-4193-ABED-260F07909F0E}" type="slidenum">
              <a:rPr lang="en-CA" altLang="en-US" sz="1200" smtClean="0">
                <a:solidFill>
                  <a:srgbClr val="FFFFFF"/>
                </a:solidFill>
              </a:rPr>
              <a:pPr>
                <a:spcBef>
                  <a:spcPct val="0"/>
                </a:spcBef>
                <a:buFontTx/>
                <a:buNone/>
              </a:pPr>
              <a:t>3</a:t>
            </a:fld>
            <a:endParaRPr lang="en-CA" altLang="en-US" sz="1200" dirty="0" smtClean="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14067342"/>
              </p:ext>
            </p:extLst>
          </p:nvPr>
        </p:nvGraphicFramePr>
        <p:xfrm>
          <a:off x="569913" y="2357438"/>
          <a:ext cx="11017250" cy="3707875"/>
        </p:xfrm>
        <a:graphic>
          <a:graphicData uri="http://schemas.openxmlformats.org/drawingml/2006/table">
            <a:tbl>
              <a:tblPr firstRow="1" bandRow="1">
                <a:tableStyleId>{5C22544A-7EE6-4342-B048-85BDC9FD1C3A}</a:tableStyleId>
              </a:tblPr>
              <a:tblGrid>
                <a:gridCol w="1224140">
                  <a:extLst>
                    <a:ext uri="{9D8B030D-6E8A-4147-A177-3AD203B41FA5}">
                      <a16:colId xmlns:a16="http://schemas.microsoft.com/office/drawing/2014/main" val="3066628689"/>
                    </a:ext>
                  </a:extLst>
                </a:gridCol>
                <a:gridCol w="7128809">
                  <a:extLst>
                    <a:ext uri="{9D8B030D-6E8A-4147-A177-3AD203B41FA5}">
                      <a16:colId xmlns:a16="http://schemas.microsoft.com/office/drawing/2014/main" val="1766691580"/>
                    </a:ext>
                  </a:extLst>
                </a:gridCol>
                <a:gridCol w="2664301">
                  <a:extLst>
                    <a:ext uri="{9D8B030D-6E8A-4147-A177-3AD203B41FA5}">
                      <a16:colId xmlns:a16="http://schemas.microsoft.com/office/drawing/2014/main" val="3037745291"/>
                    </a:ext>
                  </a:extLst>
                </a:gridCol>
              </a:tblGrid>
              <a:tr h="534873">
                <a:tc>
                  <a:txBody>
                    <a:bodyPr/>
                    <a:lstStyle/>
                    <a:p>
                      <a:r>
                        <a:rPr lang="en-CA" sz="2000" dirty="0" smtClean="0">
                          <a:solidFill>
                            <a:schemeClr val="tx1"/>
                          </a:solidFill>
                          <a:latin typeface="+mj-lt"/>
                        </a:rPr>
                        <a:t>Phase</a:t>
                      </a:r>
                      <a:endParaRPr lang="en-CA" sz="2000" dirty="0">
                        <a:solidFill>
                          <a:schemeClr val="tx1"/>
                        </a:solidFill>
                        <a:latin typeface="+mj-lt"/>
                      </a:endParaRPr>
                    </a:p>
                  </a:txBody>
                  <a:tcPr marT="45717" marB="45717"/>
                </a:tc>
                <a:tc>
                  <a:txBody>
                    <a:bodyPr/>
                    <a:lstStyle/>
                    <a:p>
                      <a:r>
                        <a:rPr lang="en-CA" sz="2000" dirty="0" smtClean="0">
                          <a:solidFill>
                            <a:schemeClr val="tx1"/>
                          </a:solidFill>
                          <a:latin typeface="+mj-lt"/>
                        </a:rPr>
                        <a:t>Description</a:t>
                      </a:r>
                      <a:endParaRPr lang="en-CA" sz="2000" dirty="0">
                        <a:solidFill>
                          <a:schemeClr val="tx1"/>
                        </a:solidFill>
                        <a:latin typeface="+mj-lt"/>
                      </a:endParaRPr>
                    </a:p>
                  </a:txBody>
                  <a:tcPr marT="45717" marB="45717"/>
                </a:tc>
                <a:tc>
                  <a:txBody>
                    <a:bodyPr/>
                    <a:lstStyle/>
                    <a:p>
                      <a:r>
                        <a:rPr lang="en-CA" sz="2000" dirty="0" smtClean="0">
                          <a:solidFill>
                            <a:schemeClr val="tx1"/>
                          </a:solidFill>
                          <a:latin typeface="+mj-lt"/>
                        </a:rPr>
                        <a:t>Projected</a:t>
                      </a:r>
                      <a:r>
                        <a:rPr lang="en-CA" sz="2000" baseline="0" dirty="0" smtClean="0">
                          <a:solidFill>
                            <a:schemeClr val="tx1"/>
                          </a:solidFill>
                          <a:latin typeface="+mj-lt"/>
                        </a:rPr>
                        <a:t> End Date</a:t>
                      </a:r>
                      <a:endParaRPr lang="en-CA" sz="2000" dirty="0">
                        <a:solidFill>
                          <a:schemeClr val="tx1"/>
                        </a:solidFill>
                        <a:latin typeface="+mj-lt"/>
                      </a:endParaRPr>
                    </a:p>
                  </a:txBody>
                  <a:tcPr marT="45717" marB="45717"/>
                </a:tc>
                <a:extLst>
                  <a:ext uri="{0D108BD9-81ED-4DB2-BD59-A6C34878D82A}">
                    <a16:rowId xmlns:a16="http://schemas.microsoft.com/office/drawing/2014/main" val="2857300899"/>
                  </a:ext>
                </a:extLst>
              </a:tr>
              <a:tr h="534873">
                <a:tc>
                  <a:txBody>
                    <a:bodyPr/>
                    <a:lstStyle/>
                    <a:p>
                      <a:r>
                        <a:rPr lang="en-CA" sz="2000" dirty="0" smtClean="0">
                          <a:solidFill>
                            <a:schemeClr val="tx1"/>
                          </a:solidFill>
                          <a:latin typeface="+mj-lt"/>
                        </a:rPr>
                        <a:t>Phase 1</a:t>
                      </a:r>
                      <a:endParaRPr lang="en-CA" sz="2000" dirty="0">
                        <a:solidFill>
                          <a:schemeClr val="tx1"/>
                        </a:solidFill>
                        <a:latin typeface="+mj-lt"/>
                      </a:endParaRPr>
                    </a:p>
                  </a:txBody>
                  <a:tcPr marT="45717" marB="45717"/>
                </a:tc>
                <a:tc>
                  <a:txBody>
                    <a:bodyPr/>
                    <a:lstStyle/>
                    <a:p>
                      <a:r>
                        <a:rPr lang="en-US" altLang="en-US" sz="2000" kern="1200" dirty="0" smtClean="0">
                          <a:solidFill>
                            <a:schemeClr val="tx1"/>
                          </a:solidFill>
                          <a:latin typeface="+mj-lt"/>
                          <a:ea typeface="+mn-ea"/>
                          <a:cs typeface="Segoe UI" panose="020B0502040204020203" pitchFamily="34" charset="0"/>
                        </a:rPr>
                        <a:t>National</a:t>
                      </a:r>
                      <a:r>
                        <a:rPr lang="en-US" altLang="en-US" sz="2000" kern="1200" baseline="0" dirty="0" smtClean="0">
                          <a:solidFill>
                            <a:schemeClr val="tx1"/>
                          </a:solidFill>
                          <a:latin typeface="+mj-lt"/>
                          <a:ea typeface="+mn-ea"/>
                          <a:cs typeface="Segoe UI" panose="020B0502040204020203" pitchFamily="34" charset="0"/>
                        </a:rPr>
                        <a:t> Union Catalogue </a:t>
                      </a:r>
                      <a:r>
                        <a:rPr lang="en-US" altLang="en-US" sz="2000" kern="1200" dirty="0" smtClean="0">
                          <a:solidFill>
                            <a:schemeClr val="tx1"/>
                          </a:solidFill>
                          <a:latin typeface="+mj-lt"/>
                          <a:ea typeface="+mn-ea"/>
                          <a:cs typeface="Segoe UI" panose="020B0502040204020203" pitchFamily="34" charset="0"/>
                        </a:rPr>
                        <a:t>data migrated</a:t>
                      </a:r>
                      <a:r>
                        <a:rPr lang="en-US" altLang="en-US" sz="2000" kern="1200" baseline="0" dirty="0" smtClean="0">
                          <a:solidFill>
                            <a:schemeClr val="tx1"/>
                          </a:solidFill>
                          <a:latin typeface="+mj-lt"/>
                          <a:ea typeface="+mn-ea"/>
                          <a:cs typeface="Segoe UI" panose="020B0502040204020203" pitchFamily="34" charset="0"/>
                        </a:rPr>
                        <a:t> to OCLC</a:t>
                      </a:r>
                      <a:r>
                        <a:rPr lang="en-US" altLang="en-US" sz="2000" kern="1200" dirty="0" smtClean="0">
                          <a:solidFill>
                            <a:schemeClr val="tx1"/>
                          </a:solidFill>
                          <a:latin typeface="+mj-lt"/>
                          <a:ea typeface="+mn-ea"/>
                          <a:cs typeface="Segoe UI" panose="020B0502040204020203" pitchFamily="34" charset="0"/>
                        </a:rPr>
                        <a:t> </a:t>
                      </a:r>
                      <a:endParaRPr lang="en-CA" sz="2000" dirty="0">
                        <a:solidFill>
                          <a:schemeClr val="tx1"/>
                        </a:solidFill>
                        <a:latin typeface="+mj-lt"/>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kern="1200" dirty="0" smtClean="0">
                          <a:solidFill>
                            <a:schemeClr val="tx1"/>
                          </a:solidFill>
                          <a:latin typeface="+mj-lt"/>
                          <a:ea typeface="+mn-ea"/>
                          <a:cs typeface="Segoe UI" panose="020B0502040204020203" pitchFamily="34" charset="0"/>
                        </a:rPr>
                        <a:t>September 2017</a:t>
                      </a:r>
                    </a:p>
                  </a:txBody>
                  <a:tcPr marT="45717" marB="45717"/>
                </a:tc>
                <a:extLst>
                  <a:ext uri="{0D108BD9-81ED-4DB2-BD59-A6C34878D82A}">
                    <a16:rowId xmlns:a16="http://schemas.microsoft.com/office/drawing/2014/main" val="3219002141"/>
                  </a:ext>
                </a:extLst>
              </a:tr>
              <a:tr h="701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smtClean="0">
                          <a:solidFill>
                            <a:schemeClr val="tx1"/>
                          </a:solidFill>
                          <a:latin typeface="+mj-lt"/>
                        </a:rPr>
                        <a:t>Phase 2</a:t>
                      </a:r>
                    </a:p>
                  </a:txBody>
                  <a:tcPr marT="45717" marB="45717"/>
                </a:tc>
                <a:tc>
                  <a:txBody>
                    <a:bodyPr/>
                    <a:lstStyle/>
                    <a:p>
                      <a:r>
                        <a:rPr lang="en-US" altLang="en-US" sz="2000" kern="1200" dirty="0" smtClean="0">
                          <a:solidFill>
                            <a:schemeClr val="tx1"/>
                          </a:solidFill>
                          <a:latin typeface="+mj-lt"/>
                          <a:ea typeface="+mn-ea"/>
                          <a:cs typeface="Segoe UI" panose="020B0502040204020203" pitchFamily="34" charset="0"/>
                        </a:rPr>
                        <a:t>National</a:t>
                      </a:r>
                      <a:r>
                        <a:rPr lang="en-US" altLang="en-US" sz="2000" kern="1200" baseline="0" dirty="0" smtClean="0">
                          <a:solidFill>
                            <a:schemeClr val="tx1"/>
                          </a:solidFill>
                          <a:latin typeface="+mj-lt"/>
                          <a:ea typeface="+mn-ea"/>
                          <a:cs typeface="Segoe UI" panose="020B0502040204020203" pitchFamily="34" charset="0"/>
                        </a:rPr>
                        <a:t> Union Catalogue </a:t>
                      </a:r>
                      <a:r>
                        <a:rPr lang="en-US" altLang="en-US" sz="2000" kern="1200" dirty="0" smtClean="0">
                          <a:solidFill>
                            <a:schemeClr val="tx1"/>
                          </a:solidFill>
                          <a:latin typeface="+mj-lt"/>
                          <a:ea typeface="+mn-ea"/>
                          <a:cs typeface="Segoe UI" panose="020B0502040204020203" pitchFamily="34" charset="0"/>
                        </a:rPr>
                        <a:t>launch </a:t>
                      </a:r>
                      <a:endParaRPr lang="en-CA" sz="2000" dirty="0">
                        <a:solidFill>
                          <a:schemeClr val="tx1"/>
                        </a:solidFill>
                        <a:latin typeface="+mj-lt"/>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kern="1200" dirty="0" smtClean="0">
                          <a:solidFill>
                            <a:schemeClr val="tx1"/>
                          </a:solidFill>
                          <a:latin typeface="+mj-lt"/>
                          <a:ea typeface="+mn-ea"/>
                          <a:cs typeface="Segoe UI" panose="020B0502040204020203" pitchFamily="34" charset="0"/>
                        </a:rPr>
                        <a:t>January 2018</a:t>
                      </a:r>
                    </a:p>
                  </a:txBody>
                  <a:tcPr marT="45717" marB="45717"/>
                </a:tc>
                <a:extLst>
                  <a:ext uri="{0D108BD9-81ED-4DB2-BD59-A6C34878D82A}">
                    <a16:rowId xmlns:a16="http://schemas.microsoft.com/office/drawing/2014/main" val="20511883"/>
                  </a:ext>
                </a:extLst>
              </a:tr>
              <a:tr h="534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smtClean="0">
                          <a:solidFill>
                            <a:schemeClr val="tx1"/>
                          </a:solidFill>
                          <a:latin typeface="+mj-lt"/>
                        </a:rPr>
                        <a:t>Phase 3</a:t>
                      </a: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kern="1200" dirty="0" smtClean="0">
                          <a:solidFill>
                            <a:schemeClr val="tx1"/>
                          </a:solidFill>
                          <a:latin typeface="+mj-lt"/>
                          <a:ea typeface="+mn-ea"/>
                          <a:cs typeface="Segoe UI" panose="020B0502040204020203" pitchFamily="34" charset="0"/>
                        </a:rPr>
                        <a:t>LAC begins using OCLC to manage its library acquisition functions</a:t>
                      </a: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kern="1200" dirty="0" smtClean="0">
                          <a:solidFill>
                            <a:schemeClr val="tx1"/>
                          </a:solidFill>
                          <a:latin typeface="+mj-lt"/>
                          <a:ea typeface="+mn-ea"/>
                          <a:cs typeface="Segoe UI" panose="020B0502040204020203" pitchFamily="34" charset="0"/>
                        </a:rPr>
                        <a:t>June 2018</a:t>
                      </a:r>
                    </a:p>
                  </a:txBody>
                  <a:tcPr marT="45717" marB="45717"/>
                </a:tc>
                <a:extLst>
                  <a:ext uri="{0D108BD9-81ED-4DB2-BD59-A6C34878D82A}">
                    <a16:rowId xmlns:a16="http://schemas.microsoft.com/office/drawing/2014/main" val="659287965"/>
                  </a:ext>
                </a:extLst>
              </a:tr>
              <a:tr h="534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smtClean="0">
                          <a:solidFill>
                            <a:schemeClr val="tx1"/>
                          </a:solidFill>
                          <a:latin typeface="+mj-lt"/>
                        </a:rPr>
                        <a:t>Phase 4</a:t>
                      </a:r>
                    </a:p>
                  </a:txBody>
                  <a:tcPr marT="45717" marB="45717"/>
                </a:tc>
                <a:tc>
                  <a:txBody>
                    <a:bodyPr/>
                    <a:lstStyle/>
                    <a:p>
                      <a:r>
                        <a:rPr lang="en-US" altLang="en-US" sz="2000" kern="1200" dirty="0" smtClean="0">
                          <a:solidFill>
                            <a:schemeClr val="tx1"/>
                          </a:solidFill>
                          <a:latin typeface="+mj-lt"/>
                          <a:ea typeface="+mn-ea"/>
                          <a:cs typeface="Segoe UI" panose="020B0502040204020203" pitchFamily="34" charset="0"/>
                        </a:rPr>
                        <a:t>LAC Cataloguing and Circulation launch </a:t>
                      </a:r>
                      <a:endParaRPr lang="en-CA" sz="2000" dirty="0">
                        <a:solidFill>
                          <a:schemeClr val="tx1"/>
                        </a:solidFill>
                        <a:latin typeface="+mj-lt"/>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kern="1200" dirty="0" smtClean="0">
                          <a:solidFill>
                            <a:schemeClr val="tx1"/>
                          </a:solidFill>
                          <a:latin typeface="+mj-lt"/>
                          <a:ea typeface="+mn-ea"/>
                          <a:cs typeface="Segoe UI" panose="020B0502040204020203" pitchFamily="34" charset="0"/>
                        </a:rPr>
                        <a:t>October 2018</a:t>
                      </a:r>
                    </a:p>
                  </a:txBody>
                  <a:tcPr marT="45717" marB="45717"/>
                </a:tc>
                <a:extLst>
                  <a:ext uri="{0D108BD9-81ED-4DB2-BD59-A6C34878D82A}">
                    <a16:rowId xmlns:a16="http://schemas.microsoft.com/office/drawing/2014/main" val="29063806"/>
                  </a:ext>
                </a:extLst>
              </a:tr>
              <a:tr h="701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smtClean="0">
                          <a:solidFill>
                            <a:schemeClr val="tx1"/>
                          </a:solidFill>
                          <a:latin typeface="+mj-lt"/>
                        </a:rPr>
                        <a:t>Phase 5</a:t>
                      </a:r>
                    </a:p>
                  </a:txBody>
                  <a:tcPr marT="45717" marB="45717"/>
                </a:tc>
                <a:tc>
                  <a:txBody>
                    <a:bodyPr/>
                    <a:lstStyle/>
                    <a:p>
                      <a:r>
                        <a:rPr lang="en-US" altLang="en-US" sz="2000" kern="1200" dirty="0" smtClean="0">
                          <a:solidFill>
                            <a:schemeClr val="tx1"/>
                          </a:solidFill>
                          <a:latin typeface="+mj-lt"/>
                          <a:ea typeface="+mn-ea"/>
                          <a:cs typeface="Segoe UI" panose="020B0502040204020203" pitchFamily="34" charset="0"/>
                        </a:rPr>
                        <a:t>AMICUS Decommissioning and Post Project Activities </a:t>
                      </a:r>
                      <a:endParaRPr lang="en-CA" sz="2000" kern="1200" dirty="0">
                        <a:solidFill>
                          <a:schemeClr val="tx1"/>
                        </a:solidFill>
                        <a:latin typeface="+mj-lt"/>
                        <a:ea typeface="+mn-ea"/>
                        <a:cs typeface="Segoe UI" panose="020B0502040204020203" pitchFamily="34" charset="0"/>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kern="1200" dirty="0" smtClean="0">
                          <a:solidFill>
                            <a:schemeClr val="tx1"/>
                          </a:solidFill>
                          <a:latin typeface="+mj-lt"/>
                          <a:ea typeface="+mn-ea"/>
                          <a:cs typeface="Segoe UI" panose="020B0502040204020203" pitchFamily="34" charset="0"/>
                        </a:rPr>
                        <a:t>May 2019</a:t>
                      </a:r>
                    </a:p>
                    <a:p>
                      <a:endParaRPr lang="en-CA" sz="2000" kern="1200" dirty="0">
                        <a:solidFill>
                          <a:schemeClr val="tx1"/>
                        </a:solidFill>
                        <a:latin typeface="+mj-lt"/>
                        <a:ea typeface="+mn-ea"/>
                        <a:cs typeface="Segoe UI" panose="020B0502040204020203" pitchFamily="34" charset="0"/>
                      </a:endParaRPr>
                    </a:p>
                  </a:txBody>
                  <a:tcPr marT="45717" marB="45717"/>
                </a:tc>
                <a:extLst>
                  <a:ext uri="{0D108BD9-81ED-4DB2-BD59-A6C34878D82A}">
                    <a16:rowId xmlns:a16="http://schemas.microsoft.com/office/drawing/2014/main" val="892516337"/>
                  </a:ext>
                </a:extLst>
              </a:tr>
            </a:tbl>
          </a:graphicData>
        </a:graphic>
      </p:graphicFrame>
    </p:spTree>
    <p:extLst>
      <p:ext uri="{BB962C8B-B14F-4D97-AF65-F5344CB8AC3E}">
        <p14:creationId xmlns:p14="http://schemas.microsoft.com/office/powerpoint/2010/main" val="39238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982663" y="4810125"/>
            <a:ext cx="10440987" cy="1143000"/>
          </a:xfrm>
        </p:spPr>
        <p:txBody>
          <a:bodyPr/>
          <a:lstStyle/>
          <a:p>
            <a:pPr algn="r"/>
            <a:r>
              <a:rPr lang="en-CA" altLang="en-US" b="1" smtClean="0"/>
              <a:t>Steering Committee on </a:t>
            </a:r>
            <a:br>
              <a:rPr lang="en-CA" altLang="en-US" b="1" smtClean="0"/>
            </a:br>
            <a:r>
              <a:rPr lang="en-CA" altLang="en-US" b="1" smtClean="0"/>
              <a:t>Canada’s Archives</a:t>
            </a:r>
          </a:p>
        </p:txBody>
      </p:sp>
    </p:spTree>
    <p:extLst>
      <p:ext uri="{BB962C8B-B14F-4D97-AF65-F5344CB8AC3E}">
        <p14:creationId xmlns:p14="http://schemas.microsoft.com/office/powerpoint/2010/main" val="1925024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547813"/>
            <a:ext cx="110744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3525" y="560388"/>
            <a:ext cx="10872788" cy="708025"/>
          </a:xfrm>
          <a:prstGeom prst="rect">
            <a:avLst/>
          </a:prstGeom>
          <a:noFill/>
        </p:spPr>
        <p:txBody>
          <a:bodyPr>
            <a:spAutoFit/>
          </a:bodyPr>
          <a:lstStyle/>
          <a:p>
            <a:pPr>
              <a:defRPr/>
            </a:pPr>
            <a:r>
              <a:rPr lang="en-CA" sz="4000" b="1" dirty="0">
                <a:latin typeface="+mj-lt"/>
              </a:rPr>
              <a:t>Steering Committee on Canada’s Archives</a:t>
            </a:r>
          </a:p>
        </p:txBody>
      </p:sp>
      <p:sp>
        <p:nvSpPr>
          <p:cNvPr id="1536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0489DFB-E1EA-4747-AF4D-6466B887628A}" type="slidenum">
              <a:rPr lang="en-CA" altLang="en-US" sz="1200" smtClean="0">
                <a:solidFill>
                  <a:schemeClr val="bg1"/>
                </a:solidFill>
              </a:rPr>
              <a:pPr>
                <a:spcBef>
                  <a:spcPct val="0"/>
                </a:spcBef>
                <a:buFontTx/>
                <a:buNone/>
              </a:pPr>
              <a:t>31</a:t>
            </a:fld>
            <a:endParaRPr lang="en-CA" altLang="en-US" sz="1200" smtClean="0">
              <a:solidFill>
                <a:schemeClr val="bg1"/>
              </a:solidFill>
            </a:endParaRPr>
          </a:p>
        </p:txBody>
      </p:sp>
    </p:spTree>
    <p:extLst>
      <p:ext uri="{BB962C8B-B14F-4D97-AF65-F5344CB8AC3E}">
        <p14:creationId xmlns:p14="http://schemas.microsoft.com/office/powerpoint/2010/main" val="1502512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31988" y="404813"/>
            <a:ext cx="7848600" cy="1079500"/>
          </a:xfrm>
        </p:spPr>
        <p:txBody>
          <a:bodyPr/>
          <a:lstStyle/>
          <a:p>
            <a:r>
              <a:rPr lang="en-CA" altLang="en-US" sz="4000" b="1" smtClean="0"/>
              <a:t>Archival Workforce Taskforce</a:t>
            </a:r>
            <a:endParaRPr lang="en-US" altLang="en-US" sz="4000" b="1" smtClean="0"/>
          </a:p>
        </p:txBody>
      </p:sp>
      <p:sp>
        <p:nvSpPr>
          <p:cNvPr id="4" name="Content Placeholder 2"/>
          <p:cNvSpPr>
            <a:spLocks noGrp="1"/>
          </p:cNvSpPr>
          <p:nvPr>
            <p:ph idx="1"/>
          </p:nvPr>
        </p:nvSpPr>
        <p:spPr>
          <a:xfrm>
            <a:off x="503238" y="1739900"/>
            <a:ext cx="11137900" cy="4497388"/>
          </a:xfrm>
        </p:spPr>
        <p:txBody>
          <a:bodyPr/>
          <a:lstStyle/>
          <a:p>
            <a:pPr marL="0" indent="0" eaLnBrk="1" hangingPunct="1">
              <a:buFont typeface="Arial" panose="020B0604020202020204" pitchFamily="34" charset="0"/>
              <a:buNone/>
              <a:defRPr/>
            </a:pPr>
            <a:r>
              <a:rPr lang="en-CA" sz="2400" b="1" i="1" dirty="0" smtClean="0">
                <a:latin typeface="+mj-lt"/>
              </a:rPr>
              <a:t>Co-Leads: Kathryn Harvey, University of Guelph and Jeanne </a:t>
            </a:r>
            <a:r>
              <a:rPr lang="en-CA" sz="2400" b="1" i="1" dirty="0" err="1" smtClean="0">
                <a:latin typeface="+mj-lt"/>
              </a:rPr>
              <a:t>Darche</a:t>
            </a:r>
            <a:r>
              <a:rPr lang="en-CA" sz="2400" b="1" i="1" dirty="0" smtClean="0">
                <a:latin typeface="+mj-lt"/>
              </a:rPr>
              <a:t>, </a:t>
            </a:r>
            <a:r>
              <a:rPr lang="en-CA" sz="2400" b="1" i="1" dirty="0" err="1" smtClean="0">
                <a:latin typeface="+mj-lt"/>
              </a:rPr>
              <a:t>Institut</a:t>
            </a:r>
            <a:r>
              <a:rPr lang="en-CA" sz="2400" b="1" i="1" dirty="0" smtClean="0">
                <a:latin typeface="+mj-lt"/>
              </a:rPr>
              <a:t> national de la </a:t>
            </a:r>
            <a:r>
              <a:rPr lang="en-CA" sz="2400" b="1" i="1" dirty="0" err="1" smtClean="0">
                <a:latin typeface="+mj-lt"/>
              </a:rPr>
              <a:t>recherche</a:t>
            </a:r>
            <a:r>
              <a:rPr lang="en-CA" sz="2400" b="1" i="1" dirty="0" smtClean="0">
                <a:latin typeface="+mj-lt"/>
              </a:rPr>
              <a:t> </a:t>
            </a:r>
            <a:r>
              <a:rPr lang="en-CA" sz="2400" b="1" i="1" dirty="0" err="1" smtClean="0">
                <a:latin typeface="+mj-lt"/>
              </a:rPr>
              <a:t>scientifique</a:t>
            </a:r>
            <a:r>
              <a:rPr lang="en-CA" sz="2400" b="1" i="1" dirty="0" smtClean="0">
                <a:latin typeface="+mj-lt"/>
              </a:rPr>
              <a:t> (INRS)</a:t>
            </a:r>
          </a:p>
          <a:p>
            <a:pPr marL="0" indent="0" eaLnBrk="1" hangingPunct="1">
              <a:buFont typeface="Arial" panose="020B0604020202020204" pitchFamily="34" charset="0"/>
              <a:buNone/>
              <a:defRPr/>
            </a:pPr>
            <a:endParaRPr lang="en-CA" sz="1200" b="1" i="1" dirty="0" smtClean="0">
              <a:latin typeface="+mj-lt"/>
            </a:endParaRPr>
          </a:p>
          <a:p>
            <a:pPr eaLnBrk="1" hangingPunct="1">
              <a:defRPr/>
            </a:pPr>
            <a:r>
              <a:rPr lang="en-CA" sz="2400" dirty="0" smtClean="0">
                <a:latin typeface="+mj-lt"/>
              </a:rPr>
              <a:t>The Archival Workforce Taskforce’s mandate is to gain a better understanding of the current and future state and composition of the Canadian archival workforce.</a:t>
            </a:r>
          </a:p>
          <a:p>
            <a:pPr eaLnBrk="1" hangingPunct="1">
              <a:defRPr/>
            </a:pPr>
            <a:r>
              <a:rPr lang="en-CA" sz="2400" dirty="0" smtClean="0">
                <a:latin typeface="+mj-lt"/>
              </a:rPr>
              <a:t>The Taskforce intends to explore linkages between archival education programs offered by colleges and universities, on the one hand, and assess the issues and challenges experienced by workplace practitioners on the other hand.  </a:t>
            </a:r>
            <a:endParaRPr lang="en-CA" sz="2400" dirty="0">
              <a:latin typeface="+mj-lt"/>
            </a:endParaRPr>
          </a:p>
        </p:txBody>
      </p:sp>
      <p:sp>
        <p:nvSpPr>
          <p:cNvPr id="163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4916934-3170-445A-A841-A3E6C2A73BD7}" type="slidenum">
              <a:rPr lang="en-CA" altLang="en-US" sz="1200" smtClean="0">
                <a:solidFill>
                  <a:schemeClr val="bg1"/>
                </a:solidFill>
              </a:rPr>
              <a:pPr>
                <a:spcBef>
                  <a:spcPct val="0"/>
                </a:spcBef>
                <a:buFontTx/>
                <a:buNone/>
              </a:pPr>
              <a:t>32</a:t>
            </a:fld>
            <a:endParaRPr lang="en-CA" altLang="en-US" sz="1200" smtClean="0">
              <a:solidFill>
                <a:schemeClr val="bg1"/>
              </a:solidFill>
            </a:endParaRPr>
          </a:p>
        </p:txBody>
      </p:sp>
    </p:spTree>
    <p:extLst>
      <p:ext uri="{BB962C8B-B14F-4D97-AF65-F5344CB8AC3E}">
        <p14:creationId xmlns:p14="http://schemas.microsoft.com/office/powerpoint/2010/main" val="380795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31988" y="404813"/>
            <a:ext cx="7848600" cy="1079500"/>
          </a:xfrm>
        </p:spPr>
        <p:txBody>
          <a:bodyPr/>
          <a:lstStyle/>
          <a:p>
            <a:r>
              <a:rPr lang="en-CA" altLang="en-US" sz="4000" b="1" smtClean="0"/>
              <a:t>Awareness Strategy Taskforce</a:t>
            </a:r>
            <a:endParaRPr lang="en-US" altLang="en-US" sz="4000" b="1" smtClean="0"/>
          </a:p>
        </p:txBody>
      </p:sp>
      <p:sp>
        <p:nvSpPr>
          <p:cNvPr id="4" name="Content Placeholder 2"/>
          <p:cNvSpPr>
            <a:spLocks noGrp="1"/>
          </p:cNvSpPr>
          <p:nvPr>
            <p:ph idx="1"/>
          </p:nvPr>
        </p:nvSpPr>
        <p:spPr>
          <a:xfrm>
            <a:off x="503238" y="1668463"/>
            <a:ext cx="11209337" cy="4497387"/>
          </a:xfrm>
        </p:spPr>
        <p:txBody>
          <a:bodyPr/>
          <a:lstStyle/>
          <a:p>
            <a:pPr marL="0" indent="0" eaLnBrk="1" hangingPunct="1">
              <a:buFont typeface="Arial" panose="020B0604020202020204" pitchFamily="34" charset="0"/>
              <a:buNone/>
              <a:defRPr/>
            </a:pPr>
            <a:r>
              <a:rPr lang="en-CA" sz="2400" b="1" i="1" dirty="0" smtClean="0">
                <a:latin typeface="+mj-lt"/>
              </a:rPr>
              <a:t>Co-Leads: Heather Gordon, City of Vancouver and </a:t>
            </a:r>
            <a:r>
              <a:rPr lang="en-CA" sz="2400" b="1" i="1" dirty="0" err="1" smtClean="0">
                <a:latin typeface="+mj-lt"/>
              </a:rPr>
              <a:t>Jacinthe</a:t>
            </a:r>
            <a:r>
              <a:rPr lang="en-CA" sz="2400" b="1" i="1" dirty="0" smtClean="0">
                <a:latin typeface="+mj-lt"/>
              </a:rPr>
              <a:t> Duval, </a:t>
            </a:r>
            <a:r>
              <a:rPr lang="en-CA" sz="2400" b="1" i="1" dirty="0" err="1" smtClean="0">
                <a:latin typeface="+mj-lt"/>
              </a:rPr>
              <a:t>Bibliothèque</a:t>
            </a:r>
            <a:r>
              <a:rPr lang="en-CA" sz="2400" b="1" i="1" dirty="0" smtClean="0">
                <a:latin typeface="+mj-lt"/>
              </a:rPr>
              <a:t> et Archives </a:t>
            </a:r>
            <a:r>
              <a:rPr lang="en-CA" sz="2400" b="1" i="1" dirty="0" err="1" smtClean="0">
                <a:latin typeface="+mj-lt"/>
              </a:rPr>
              <a:t>nationales</a:t>
            </a:r>
            <a:r>
              <a:rPr lang="en-CA" sz="2400" b="1" i="1" dirty="0" smtClean="0">
                <a:latin typeface="+mj-lt"/>
              </a:rPr>
              <a:t> du Québec, (</a:t>
            </a:r>
            <a:r>
              <a:rPr lang="en-CA" sz="2400" b="1" i="1" dirty="0" err="1" smtClean="0">
                <a:latin typeface="+mj-lt"/>
              </a:rPr>
              <a:t>BAnQ</a:t>
            </a:r>
            <a:r>
              <a:rPr lang="en-CA" sz="2400" b="1" i="1" dirty="0" smtClean="0">
                <a:latin typeface="+mj-lt"/>
              </a:rPr>
              <a:t>)</a:t>
            </a:r>
          </a:p>
          <a:p>
            <a:pPr marL="0" indent="0" eaLnBrk="1" hangingPunct="1">
              <a:buFont typeface="Arial" panose="020B0604020202020204" pitchFamily="34" charset="0"/>
              <a:buNone/>
              <a:defRPr/>
            </a:pPr>
            <a:endParaRPr lang="en-CA" sz="1200" b="1" i="1" dirty="0" smtClean="0">
              <a:latin typeface="+mj-lt"/>
            </a:endParaRPr>
          </a:p>
          <a:p>
            <a:pPr eaLnBrk="1" hangingPunct="1">
              <a:defRPr/>
            </a:pPr>
            <a:r>
              <a:rPr lang="en-CA" sz="2400" dirty="0" smtClean="0">
                <a:latin typeface="+mj-lt"/>
              </a:rPr>
              <a:t>The Awareness Taskforce has two interrelated project goals: Create a National Advocacy Strategy and a National Public Awareness Strategy.</a:t>
            </a:r>
          </a:p>
          <a:p>
            <a:pPr eaLnBrk="1" hangingPunct="1">
              <a:defRPr/>
            </a:pPr>
            <a:r>
              <a:rPr lang="en-CA" sz="2400" dirty="0" smtClean="0">
                <a:latin typeface="+mj-lt"/>
              </a:rPr>
              <a:t>In order to raise the profile of archives in Canada, the archival community must be equipped with the necessary tools and resources to coordinate messaging, increase engagement, and develop productive partnerships, with elected officials, community allies, private industry, academic institutions, and the general public.</a:t>
            </a:r>
            <a:endParaRPr lang="en-CA" sz="2400" dirty="0">
              <a:latin typeface="+mj-lt"/>
            </a:endParaRPr>
          </a:p>
        </p:txBody>
      </p:sp>
      <p:sp>
        <p:nvSpPr>
          <p:cNvPr id="1843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DABF740-8E9F-44FD-BEDE-2BC0D8BF455A}" type="slidenum">
              <a:rPr lang="en-CA" altLang="en-US" sz="1200" smtClean="0">
                <a:solidFill>
                  <a:schemeClr val="bg1"/>
                </a:solidFill>
              </a:rPr>
              <a:pPr>
                <a:spcBef>
                  <a:spcPct val="0"/>
                </a:spcBef>
                <a:buFontTx/>
                <a:buNone/>
              </a:pPr>
              <a:t>33</a:t>
            </a:fld>
            <a:endParaRPr lang="en-CA" altLang="en-US" sz="1200" smtClean="0">
              <a:solidFill>
                <a:schemeClr val="bg1"/>
              </a:solidFill>
            </a:endParaRPr>
          </a:p>
        </p:txBody>
      </p:sp>
    </p:spTree>
    <p:extLst>
      <p:ext uri="{BB962C8B-B14F-4D97-AF65-F5344CB8AC3E}">
        <p14:creationId xmlns:p14="http://schemas.microsoft.com/office/powerpoint/2010/main" val="332718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404813"/>
            <a:ext cx="11064875" cy="1079500"/>
          </a:xfrm>
        </p:spPr>
        <p:txBody>
          <a:bodyPr>
            <a:normAutofit fontScale="90000"/>
          </a:bodyPr>
          <a:lstStyle/>
          <a:p>
            <a:pPr>
              <a:defRPr/>
            </a:pPr>
            <a:r>
              <a:rPr lang="en-CA" altLang="en-US" sz="4000" b="1" dirty="0" smtClean="0"/>
              <a:t>Response to the Report of the Truth and Reconciliation Commission Taskforce</a:t>
            </a:r>
            <a:endParaRPr lang="en-US" altLang="en-US" sz="4000" b="1" dirty="0" smtClean="0"/>
          </a:p>
        </p:txBody>
      </p:sp>
      <p:sp>
        <p:nvSpPr>
          <p:cNvPr id="4" name="Content Placeholder 2"/>
          <p:cNvSpPr>
            <a:spLocks noGrp="1"/>
          </p:cNvSpPr>
          <p:nvPr>
            <p:ph idx="1"/>
          </p:nvPr>
        </p:nvSpPr>
        <p:spPr>
          <a:xfrm>
            <a:off x="504825" y="1595438"/>
            <a:ext cx="10847388" cy="4497387"/>
          </a:xfrm>
        </p:spPr>
        <p:txBody>
          <a:bodyPr/>
          <a:lstStyle/>
          <a:p>
            <a:pPr marL="0" indent="0" eaLnBrk="1" hangingPunct="1">
              <a:buFont typeface="Arial" panose="020B0604020202020204" pitchFamily="34" charset="0"/>
              <a:buNone/>
              <a:defRPr/>
            </a:pPr>
            <a:endParaRPr lang="en-CA" sz="1100" b="1" i="1" dirty="0" smtClean="0">
              <a:latin typeface="+mj-lt"/>
            </a:endParaRPr>
          </a:p>
          <a:p>
            <a:pPr marL="0" indent="0" eaLnBrk="1" hangingPunct="1">
              <a:buFont typeface="Arial" panose="020B0604020202020204" pitchFamily="34" charset="0"/>
              <a:buNone/>
              <a:defRPr/>
            </a:pPr>
            <a:r>
              <a:rPr lang="en-CA" sz="2400" b="1" i="1" dirty="0" smtClean="0">
                <a:latin typeface="+mj-lt"/>
              </a:rPr>
              <a:t>Co-Leads: Erica Hernández-Read (University of Northern British Columbia)</a:t>
            </a:r>
          </a:p>
          <a:p>
            <a:pPr marL="0" indent="0" eaLnBrk="1" hangingPunct="1">
              <a:buFont typeface="Arial" panose="020B0604020202020204" pitchFamily="34" charset="0"/>
              <a:buNone/>
              <a:defRPr/>
            </a:pPr>
            <a:endParaRPr lang="en-CA" sz="1200" b="1" i="1" dirty="0" smtClean="0">
              <a:latin typeface="+mj-lt"/>
            </a:endParaRPr>
          </a:p>
          <a:p>
            <a:pPr eaLnBrk="1" hangingPunct="1">
              <a:defRPr/>
            </a:pPr>
            <a:r>
              <a:rPr lang="en-CA" sz="2400" dirty="0" smtClean="0">
                <a:latin typeface="+mj-lt"/>
              </a:rPr>
              <a:t>The Taskforce mandate is to conduct a review of archival policies and best practices existent across the country and identify potential barriers to reconciliation efforts between the Canadian archival community and Indigenous record keepers.</a:t>
            </a:r>
            <a:endParaRPr lang="en-CA" sz="2400" dirty="0">
              <a:latin typeface="+mj-lt"/>
            </a:endParaRPr>
          </a:p>
        </p:txBody>
      </p:sp>
      <p:sp>
        <p:nvSpPr>
          <p:cNvPr id="2048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5874F703-4FED-4873-83A6-321FBD1D926D}" type="slidenum">
              <a:rPr lang="en-CA" altLang="en-US" sz="1200" smtClean="0">
                <a:solidFill>
                  <a:schemeClr val="bg1"/>
                </a:solidFill>
              </a:rPr>
              <a:pPr>
                <a:spcBef>
                  <a:spcPct val="0"/>
                </a:spcBef>
                <a:buFontTx/>
                <a:buNone/>
              </a:pPr>
              <a:t>34</a:t>
            </a:fld>
            <a:endParaRPr lang="en-CA" altLang="en-US" sz="1200" smtClean="0">
              <a:solidFill>
                <a:schemeClr val="bg1"/>
              </a:solidFill>
            </a:endParaRPr>
          </a:p>
        </p:txBody>
      </p:sp>
    </p:spTree>
    <p:extLst>
      <p:ext uri="{BB962C8B-B14F-4D97-AF65-F5344CB8AC3E}">
        <p14:creationId xmlns:p14="http://schemas.microsoft.com/office/powerpoint/2010/main" val="364550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31988" y="404813"/>
            <a:ext cx="7848600" cy="1079500"/>
          </a:xfrm>
        </p:spPr>
        <p:txBody>
          <a:bodyPr/>
          <a:lstStyle/>
          <a:p>
            <a:r>
              <a:rPr lang="en-CA" altLang="en-US" sz="4000" b="1" smtClean="0"/>
              <a:t>Get Involved</a:t>
            </a:r>
            <a:endParaRPr lang="en-US" altLang="en-US" sz="4000" b="1" smtClean="0"/>
          </a:p>
        </p:txBody>
      </p:sp>
      <p:sp>
        <p:nvSpPr>
          <p:cNvPr id="4" name="Content Placeholder 2"/>
          <p:cNvSpPr>
            <a:spLocks noGrp="1"/>
          </p:cNvSpPr>
          <p:nvPr>
            <p:ph idx="1"/>
          </p:nvPr>
        </p:nvSpPr>
        <p:spPr>
          <a:xfrm>
            <a:off x="431800" y="1811338"/>
            <a:ext cx="11136313" cy="4138612"/>
          </a:xfrm>
        </p:spPr>
        <p:txBody>
          <a:bodyPr/>
          <a:lstStyle/>
          <a:p>
            <a:pPr eaLnBrk="1" hangingPunct="1">
              <a:defRPr/>
            </a:pPr>
            <a:r>
              <a:rPr lang="en-CA" sz="2400" dirty="0" smtClean="0">
                <a:latin typeface="+mj-lt"/>
              </a:rPr>
              <a:t>The Archival Workforce Taskforce and the Response to the Report of the Truth and Reconciliation Commission Taskforce are seeking new members.</a:t>
            </a:r>
          </a:p>
          <a:p>
            <a:pPr marL="0" indent="0" eaLnBrk="1" hangingPunct="1">
              <a:buFont typeface="Arial" panose="020B0604020202020204" pitchFamily="34" charset="0"/>
              <a:buNone/>
              <a:defRPr/>
            </a:pPr>
            <a:endParaRPr lang="en-CA" sz="1600" dirty="0">
              <a:latin typeface="+mj-lt"/>
            </a:endParaRPr>
          </a:p>
          <a:p>
            <a:pPr eaLnBrk="1" hangingPunct="1">
              <a:defRPr/>
            </a:pPr>
            <a:r>
              <a:rPr lang="en-CA" sz="2400" dirty="0" smtClean="0">
                <a:latin typeface="+mj-lt"/>
              </a:rPr>
              <a:t>To get involved, please contact the SCCA Co-Chairs:</a:t>
            </a:r>
          </a:p>
          <a:p>
            <a:pPr marL="0" indent="0" eaLnBrk="1" hangingPunct="1">
              <a:buFont typeface="Arial" panose="020B0604020202020204" pitchFamily="34" charset="0"/>
              <a:buNone/>
              <a:defRPr/>
            </a:pPr>
            <a:endParaRPr lang="en-CA" sz="1600" dirty="0">
              <a:latin typeface="+mj-lt"/>
            </a:endParaRPr>
          </a:p>
          <a:p>
            <a:pPr lvl="1" eaLnBrk="1" hangingPunct="1">
              <a:buFont typeface="Wingdings" panose="05000000000000000000" pitchFamily="2" charset="2"/>
              <a:buChar char="Ø"/>
              <a:defRPr/>
            </a:pPr>
            <a:r>
              <a:rPr lang="en-CA" sz="2000" dirty="0" smtClean="0">
                <a:latin typeface="+mj-lt"/>
              </a:rPr>
              <a:t>Luciana </a:t>
            </a:r>
            <a:r>
              <a:rPr lang="en-CA" sz="2000" dirty="0" err="1" smtClean="0">
                <a:latin typeface="+mj-lt"/>
              </a:rPr>
              <a:t>Duranti</a:t>
            </a:r>
            <a:r>
              <a:rPr lang="en-CA" sz="2000" dirty="0" smtClean="0">
                <a:latin typeface="+mj-lt"/>
              </a:rPr>
              <a:t>, </a:t>
            </a:r>
            <a:r>
              <a:rPr lang="en-CA" sz="2000" dirty="0" smtClean="0">
                <a:latin typeface="+mj-lt"/>
                <a:hlinkClick r:id="rId3"/>
              </a:rPr>
              <a:t>luciana.duranti@ubc.ca</a:t>
            </a:r>
            <a:endParaRPr lang="en-CA" sz="2000" dirty="0" smtClean="0">
              <a:latin typeface="+mj-lt"/>
            </a:endParaRPr>
          </a:p>
          <a:p>
            <a:pPr marL="457200" lvl="1" indent="0" eaLnBrk="1" hangingPunct="1">
              <a:buFont typeface="Arial" panose="020B0604020202020204" pitchFamily="34" charset="0"/>
              <a:buNone/>
              <a:defRPr/>
            </a:pPr>
            <a:endParaRPr lang="en-CA" sz="1100" dirty="0" smtClean="0">
              <a:latin typeface="+mj-lt"/>
            </a:endParaRPr>
          </a:p>
          <a:p>
            <a:pPr lvl="1" eaLnBrk="1" hangingPunct="1">
              <a:buFont typeface="Wingdings" panose="05000000000000000000" pitchFamily="2" charset="2"/>
              <a:buChar char="Ø"/>
              <a:defRPr/>
            </a:pPr>
            <a:r>
              <a:rPr lang="en-CA" sz="2000" dirty="0" err="1" smtClean="0">
                <a:latin typeface="+mj-lt"/>
              </a:rPr>
              <a:t>Cédric</a:t>
            </a:r>
            <a:r>
              <a:rPr lang="en-CA" sz="2000" dirty="0" smtClean="0">
                <a:latin typeface="+mj-lt"/>
              </a:rPr>
              <a:t> Champagne, </a:t>
            </a:r>
            <a:r>
              <a:rPr lang="en-CA" sz="2000" dirty="0" smtClean="0">
                <a:latin typeface="+mj-lt"/>
                <a:hlinkClick r:id="rId4"/>
              </a:rPr>
              <a:t>champagne.cedric@uqam.ca</a:t>
            </a:r>
            <a:endParaRPr lang="en-CA" sz="2000" dirty="0" smtClean="0">
              <a:latin typeface="+mj-lt"/>
            </a:endParaRPr>
          </a:p>
          <a:p>
            <a:pPr marL="457200" lvl="1" indent="0" eaLnBrk="1" hangingPunct="1">
              <a:buFont typeface="Arial" panose="020B0604020202020204" pitchFamily="34" charset="0"/>
              <a:buNone/>
              <a:defRPr/>
            </a:pPr>
            <a:endParaRPr lang="en-CA" sz="2000" dirty="0">
              <a:latin typeface="+mj-lt"/>
            </a:endParaRPr>
          </a:p>
        </p:txBody>
      </p:sp>
      <p:sp>
        <p:nvSpPr>
          <p:cNvPr id="225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0689F457-AE18-4D60-8665-28C1DD490E40}" type="slidenum">
              <a:rPr lang="en-CA" altLang="en-US" sz="1200" smtClean="0">
                <a:solidFill>
                  <a:schemeClr val="bg1"/>
                </a:solidFill>
              </a:rPr>
              <a:pPr>
                <a:spcBef>
                  <a:spcPct val="0"/>
                </a:spcBef>
                <a:buFontTx/>
                <a:buNone/>
              </a:pPr>
              <a:t>35</a:t>
            </a:fld>
            <a:endParaRPr lang="en-CA" altLang="en-US" sz="1200" smtClean="0">
              <a:solidFill>
                <a:schemeClr val="bg1"/>
              </a:solidFill>
            </a:endParaRPr>
          </a:p>
        </p:txBody>
      </p:sp>
    </p:spTree>
    <p:extLst>
      <p:ext uri="{BB962C8B-B14F-4D97-AF65-F5344CB8AC3E}">
        <p14:creationId xmlns:p14="http://schemas.microsoft.com/office/powerpoint/2010/main" val="156608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3313" y="404813"/>
            <a:ext cx="9601200" cy="1079500"/>
          </a:xfrm>
        </p:spPr>
        <p:txBody>
          <a:bodyPr>
            <a:normAutofit/>
          </a:bodyPr>
          <a:lstStyle/>
          <a:p>
            <a:r>
              <a:rPr lang="en-CA" altLang="en-US" sz="3400" b="1" dirty="0" smtClean="0"/>
              <a:t>OCLC Implementation &amp; Milestones</a:t>
            </a:r>
          </a:p>
        </p:txBody>
      </p:sp>
      <p:sp>
        <p:nvSpPr>
          <p:cNvPr id="3" name="Content Placeholder 2"/>
          <p:cNvSpPr>
            <a:spLocks noGrp="1"/>
          </p:cNvSpPr>
          <p:nvPr>
            <p:ph idx="1"/>
          </p:nvPr>
        </p:nvSpPr>
        <p:spPr>
          <a:xfrm>
            <a:off x="426244" y="1665248"/>
            <a:ext cx="11304588" cy="3887788"/>
          </a:xfrm>
        </p:spPr>
        <p:txBody>
          <a:bodyPr/>
          <a:lstStyle/>
          <a:p>
            <a:pPr>
              <a:defRPr/>
            </a:pPr>
            <a:r>
              <a:rPr lang="en-CA" sz="2400" dirty="0" smtClean="0">
                <a:latin typeface="+mj-lt"/>
              </a:rPr>
              <a:t>Online </a:t>
            </a:r>
            <a:r>
              <a:rPr lang="en-CA" sz="2400" dirty="0">
                <a:latin typeface="+mj-lt"/>
              </a:rPr>
              <a:t>application form for small </a:t>
            </a:r>
            <a:r>
              <a:rPr lang="en-CA" sz="2400" dirty="0" smtClean="0">
                <a:latin typeface="+mj-lt"/>
              </a:rPr>
              <a:t>public and post-secondary libraries </a:t>
            </a:r>
            <a:r>
              <a:rPr lang="en-CA" sz="2400" dirty="0">
                <a:latin typeface="+mj-lt"/>
              </a:rPr>
              <a:t>to register for LAC-funded OCLC services available </a:t>
            </a:r>
            <a:r>
              <a:rPr lang="en-CA" sz="2400" dirty="0" smtClean="0">
                <a:latin typeface="+mj-lt"/>
              </a:rPr>
              <a:t>from beginning of October to early December 2017.</a:t>
            </a:r>
          </a:p>
          <a:p>
            <a:pPr>
              <a:defRPr/>
            </a:pPr>
            <a:r>
              <a:rPr lang="en-CA" sz="2400" dirty="0" smtClean="0">
                <a:latin typeface="+mj-lt"/>
              </a:rPr>
              <a:t>LAC has received 76 applications for funding.</a:t>
            </a:r>
          </a:p>
          <a:p>
            <a:pPr lvl="1">
              <a:defRPr/>
            </a:pPr>
            <a:r>
              <a:rPr lang="en-US" sz="2200" dirty="0" smtClean="0">
                <a:latin typeface="+mj-lt"/>
              </a:rPr>
              <a:t>Applications </a:t>
            </a:r>
            <a:r>
              <a:rPr lang="en-US" sz="2200" dirty="0">
                <a:latin typeface="+mj-lt"/>
              </a:rPr>
              <a:t>are being reviewed for eligibility. </a:t>
            </a:r>
            <a:endParaRPr lang="en-US" sz="2200" dirty="0" smtClean="0">
              <a:latin typeface="+mj-lt"/>
            </a:endParaRPr>
          </a:p>
          <a:p>
            <a:pPr lvl="1">
              <a:defRPr/>
            </a:pPr>
            <a:r>
              <a:rPr lang="en-US" sz="2200" dirty="0" smtClean="0">
                <a:latin typeface="+mj-lt"/>
              </a:rPr>
              <a:t>Eligible </a:t>
            </a:r>
            <a:r>
              <a:rPr lang="en-US" sz="2200" dirty="0">
                <a:latin typeface="+mj-lt"/>
              </a:rPr>
              <a:t>libraries will be notified and their information passed on to OCLC to do their required </a:t>
            </a:r>
            <a:r>
              <a:rPr lang="en-US" sz="2200" dirty="0" smtClean="0">
                <a:latin typeface="+mj-lt"/>
              </a:rPr>
              <a:t>setup.</a:t>
            </a:r>
          </a:p>
          <a:p>
            <a:pPr lvl="1">
              <a:defRPr/>
            </a:pPr>
            <a:r>
              <a:rPr lang="en-US" sz="2200" dirty="0" smtClean="0">
                <a:latin typeface="+mj-lt"/>
              </a:rPr>
              <a:t>Libraries </a:t>
            </a:r>
            <a:r>
              <a:rPr lang="en-US" sz="2200" dirty="0">
                <a:latin typeface="+mj-lt"/>
              </a:rPr>
              <a:t>who are not eligible will be notified and given information on the </a:t>
            </a:r>
            <a:r>
              <a:rPr lang="en-US" sz="2200" dirty="0" smtClean="0">
                <a:latin typeface="+mj-lt"/>
              </a:rPr>
              <a:t>reasons.</a:t>
            </a:r>
          </a:p>
          <a:p>
            <a:pPr lvl="1">
              <a:defRPr/>
            </a:pPr>
            <a:r>
              <a:rPr lang="en-US" sz="2200" dirty="0" smtClean="0">
                <a:latin typeface="+mj-lt"/>
              </a:rPr>
              <a:t>A </a:t>
            </a:r>
            <a:r>
              <a:rPr lang="en-US" sz="2200" dirty="0">
                <a:latin typeface="+mj-lt"/>
              </a:rPr>
              <a:t>second round of applications will begin next </a:t>
            </a:r>
            <a:r>
              <a:rPr lang="en-US" sz="2200" dirty="0" smtClean="0">
                <a:latin typeface="+mj-lt"/>
              </a:rPr>
              <a:t>fiscal.</a:t>
            </a:r>
            <a:endParaRPr lang="en-US" sz="2200" dirty="0">
              <a:latin typeface="+mj-lt"/>
            </a:endParaRPr>
          </a:p>
          <a:p>
            <a:pPr marL="0" indent="0">
              <a:buFont typeface="Arial" panose="020B0604020202020204" pitchFamily="34" charset="0"/>
              <a:buNone/>
              <a:defRPr/>
            </a:pPr>
            <a:endParaRPr lang="en-CA" sz="2400" dirty="0">
              <a:latin typeface="+mj-lt"/>
            </a:endParaRPr>
          </a:p>
          <a:p>
            <a:pPr marL="457200" lvl="1" indent="0">
              <a:buFont typeface="Arial" panose="020B0604020202020204" pitchFamily="34" charset="0"/>
              <a:buNone/>
              <a:defRPr/>
            </a:pPr>
            <a:endParaRPr lang="en-CA" sz="1800" dirty="0">
              <a:latin typeface="+mj-lt"/>
            </a:endParaRPr>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2DA151D-BF47-462C-8977-C676ADF3161D}" type="slidenum">
              <a:rPr lang="en-CA" altLang="en-US" sz="1200" smtClean="0">
                <a:solidFill>
                  <a:srgbClr val="FFFFFF"/>
                </a:solidFill>
              </a:rPr>
              <a:pPr>
                <a:spcBef>
                  <a:spcPct val="0"/>
                </a:spcBef>
                <a:buFontTx/>
                <a:buNone/>
              </a:pPr>
              <a:t>4</a:t>
            </a:fld>
            <a:endParaRPr lang="en-CA" altLang="en-US" sz="1200" dirty="0" smtClean="0">
              <a:solidFill>
                <a:srgbClr val="FFFFFF"/>
              </a:solidFill>
            </a:endParaRPr>
          </a:p>
        </p:txBody>
      </p:sp>
    </p:spTree>
    <p:extLst>
      <p:ext uri="{BB962C8B-B14F-4D97-AF65-F5344CB8AC3E}">
        <p14:creationId xmlns:p14="http://schemas.microsoft.com/office/powerpoint/2010/main" val="1523575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550863" y="4724400"/>
            <a:ext cx="10728325" cy="1143000"/>
          </a:xfrm>
        </p:spPr>
        <p:txBody>
          <a:bodyPr/>
          <a:lstStyle/>
          <a:p>
            <a:pPr algn="r"/>
            <a:r>
              <a:rPr lang="en-CA" altLang="en-US" b="1" dirty="0" smtClean="0">
                <a:cs typeface="Microsoft Sans Serif" panose="020B0604020202020204" pitchFamily="34" charset="0"/>
              </a:rPr>
              <a:t>Strategy for a Digital Preservation Program</a:t>
            </a:r>
          </a:p>
        </p:txBody>
      </p:sp>
    </p:spTree>
    <p:extLst>
      <p:ext uri="{BB962C8B-B14F-4D97-AF65-F5344CB8AC3E}">
        <p14:creationId xmlns:p14="http://schemas.microsoft.com/office/powerpoint/2010/main" val="232115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50813" y="465138"/>
            <a:ext cx="10841037" cy="1079500"/>
          </a:xfrm>
        </p:spPr>
        <p:txBody>
          <a:bodyPr>
            <a:normAutofit/>
          </a:bodyPr>
          <a:lstStyle/>
          <a:p>
            <a:pPr>
              <a:defRPr/>
            </a:pPr>
            <a:r>
              <a:rPr lang="en-US" altLang="en-US" b="1" dirty="0" smtClean="0"/>
              <a:t>Strategy for a Digital Preservation Program</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EFA7E053-EDFA-420B-8FA0-03CB08355373}" type="slidenum">
              <a:rPr kumimoji="0" lang="en-US" altLang="en-US" sz="1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mn-cs"/>
            </a:endParaRPr>
          </a:p>
        </p:txBody>
      </p:sp>
      <p:sp>
        <p:nvSpPr>
          <p:cNvPr id="5" name="TextBox 4"/>
          <p:cNvSpPr txBox="1"/>
          <p:nvPr/>
        </p:nvSpPr>
        <p:spPr>
          <a:xfrm>
            <a:off x="150813" y="1773238"/>
            <a:ext cx="11737975" cy="4154984"/>
          </a:xfrm>
          <a:prstGeom prst="rect">
            <a:avLst/>
          </a:prstGeom>
          <a:noFill/>
        </p:spPr>
        <p:txBody>
          <a:bodyPr>
            <a:spAutoFit/>
          </a:bodyPr>
          <a:lstStyle/>
          <a:p>
            <a:pPr marL="342900" lvl="0" indent="-342900">
              <a:buFont typeface="Arial" panose="020B0604020202020204" pitchFamily="34" charset="0"/>
              <a:buChar char="•"/>
              <a:defRPr/>
            </a:pPr>
            <a:r>
              <a:rPr lang="en-US" altLang="en-US" sz="2400" dirty="0" smtClean="0">
                <a:solidFill>
                  <a:srgbClr val="000000"/>
                </a:solidFill>
                <a:latin typeface="Arial" panose="020B0604020202020204" pitchFamily="34" charset="0"/>
              </a:rPr>
              <a:t>The </a:t>
            </a:r>
            <a:r>
              <a:rPr lang="en-US" altLang="en-US" sz="2400" dirty="0">
                <a:solidFill>
                  <a:srgbClr val="000000"/>
                </a:solidFill>
                <a:latin typeface="Arial" panose="020B0604020202020204" pitchFamily="34" charset="0"/>
              </a:rPr>
              <a:t>focal point of </a:t>
            </a:r>
            <a:r>
              <a:rPr lang="en-US" altLang="en-US" sz="2400" dirty="0" smtClean="0">
                <a:solidFill>
                  <a:srgbClr val="000000"/>
                </a:solidFill>
                <a:latin typeface="Arial" panose="020B0604020202020204" pitchFamily="34" charset="0"/>
              </a:rPr>
              <a:t>LAC’s </a:t>
            </a:r>
            <a:r>
              <a:rPr lang="en-US" altLang="en-US" sz="2400" dirty="0">
                <a:solidFill>
                  <a:srgbClr val="000000"/>
                </a:solidFill>
                <a:latin typeface="Arial" panose="020B0604020202020204" pitchFamily="34" charset="0"/>
              </a:rPr>
              <a:t>strategy is to </a:t>
            </a:r>
            <a:r>
              <a:rPr lang="en-US" altLang="en-US" sz="2400" dirty="0" smtClean="0">
                <a:solidFill>
                  <a:srgbClr val="000000"/>
                </a:solidFill>
                <a:latin typeface="Arial" panose="020B0604020202020204" pitchFamily="34" charset="0"/>
              </a:rPr>
              <a:t>implement the </a:t>
            </a:r>
            <a:r>
              <a:rPr lang="en-US" altLang="en-US" sz="2400" dirty="0">
                <a:solidFill>
                  <a:srgbClr val="000000"/>
                </a:solidFill>
                <a:latin typeface="Arial" panose="020B0604020202020204" pitchFamily="34" charset="0"/>
              </a:rPr>
              <a:t>strategic vision of digital preservation by: </a:t>
            </a:r>
          </a:p>
          <a:p>
            <a:pPr marL="800100" lvl="1" indent="-342900">
              <a:buFont typeface="Arial" panose="020B0604020202020204" pitchFamily="34" charset="0"/>
              <a:buChar char="-"/>
              <a:defRPr/>
            </a:pPr>
            <a:r>
              <a:rPr lang="en-US" altLang="en-US" sz="2400" dirty="0" smtClean="0">
                <a:solidFill>
                  <a:srgbClr val="000000"/>
                </a:solidFill>
                <a:latin typeface="Arial" panose="020B0604020202020204" pitchFamily="34" charset="0"/>
              </a:rPr>
              <a:t>Implementing </a:t>
            </a:r>
            <a:r>
              <a:rPr lang="en-US" altLang="en-US" sz="2400" dirty="0">
                <a:solidFill>
                  <a:srgbClr val="000000"/>
                </a:solidFill>
                <a:latin typeface="Arial" panose="020B0604020202020204" pitchFamily="34" charset="0"/>
              </a:rPr>
              <a:t>a sustainable technical infrastructure while securing LAC control over the critical path technology. </a:t>
            </a:r>
          </a:p>
          <a:p>
            <a:pPr marL="800100" lvl="1" indent="-342900">
              <a:buFont typeface="Arial" panose="020B0604020202020204" pitchFamily="34" charset="0"/>
              <a:buChar char="-"/>
              <a:defRPr/>
            </a:pPr>
            <a:r>
              <a:rPr lang="en-US" altLang="en-US" sz="2400" dirty="0" smtClean="0">
                <a:solidFill>
                  <a:srgbClr val="000000"/>
                </a:solidFill>
                <a:latin typeface="Arial" panose="020B0604020202020204" pitchFamily="34" charset="0"/>
              </a:rPr>
              <a:t>Establishing </a:t>
            </a:r>
            <a:r>
              <a:rPr lang="en-US" altLang="en-US" sz="2400" dirty="0">
                <a:solidFill>
                  <a:srgbClr val="000000"/>
                </a:solidFill>
                <a:latin typeface="Arial" panose="020B0604020202020204" pitchFamily="34" charset="0"/>
              </a:rPr>
              <a:t>a collections management framework to ensure that digital collections are systematically preserved. </a:t>
            </a:r>
          </a:p>
          <a:p>
            <a:pPr marL="800100" lvl="1" indent="-342900">
              <a:buFont typeface="Arial" panose="020B0604020202020204" pitchFamily="34" charset="0"/>
              <a:buChar char="-"/>
              <a:defRPr/>
            </a:pPr>
            <a:r>
              <a:rPr lang="en-US" altLang="en-US" sz="2400" dirty="0" smtClean="0">
                <a:solidFill>
                  <a:srgbClr val="000000"/>
                </a:solidFill>
                <a:latin typeface="Arial" panose="020B0604020202020204" pitchFamily="34" charset="0"/>
              </a:rPr>
              <a:t>Producing </a:t>
            </a:r>
            <a:r>
              <a:rPr lang="en-US" altLang="en-US" sz="2400" dirty="0">
                <a:solidFill>
                  <a:srgbClr val="000000"/>
                </a:solidFill>
                <a:latin typeface="Arial" panose="020B0604020202020204" pitchFamily="34" charset="0"/>
              </a:rPr>
              <a:t>evidence of program development, a key requirement for ISO 16363 certification. </a:t>
            </a:r>
          </a:p>
          <a:p>
            <a:pPr marL="800100" lvl="1" indent="-342900">
              <a:buFont typeface="Arial" panose="020B0604020202020204" pitchFamily="34" charset="0"/>
              <a:buChar char="-"/>
              <a:defRPr/>
            </a:pPr>
            <a:r>
              <a:rPr lang="en-US" altLang="en-US" sz="2400" dirty="0" smtClean="0">
                <a:solidFill>
                  <a:srgbClr val="000000"/>
                </a:solidFill>
                <a:latin typeface="Arial" panose="020B0604020202020204" pitchFamily="34" charset="0"/>
              </a:rPr>
              <a:t>Designing </a:t>
            </a:r>
            <a:r>
              <a:rPr lang="en-US" altLang="en-US" sz="2400" dirty="0">
                <a:solidFill>
                  <a:srgbClr val="000000"/>
                </a:solidFill>
                <a:latin typeface="Arial" panose="020B0604020202020204" pitchFamily="34" charset="0"/>
              </a:rPr>
              <a:t>and implementing the organizational framework for a program, while streamlining business processes. </a:t>
            </a:r>
          </a:p>
          <a:p>
            <a:pPr marL="800100" lvl="1" indent="-342900">
              <a:buFont typeface="Arial" panose="020B0604020202020204" pitchFamily="34" charset="0"/>
              <a:buChar char="-"/>
              <a:defRPr/>
            </a:pPr>
            <a:r>
              <a:rPr lang="en-US" altLang="en-US" sz="2400" dirty="0" smtClean="0">
                <a:solidFill>
                  <a:srgbClr val="000000"/>
                </a:solidFill>
                <a:latin typeface="Arial" panose="020B0604020202020204" pitchFamily="34" charset="0"/>
              </a:rPr>
              <a:t>Securing </a:t>
            </a:r>
            <a:r>
              <a:rPr lang="en-US" altLang="en-US" sz="2400" dirty="0">
                <a:solidFill>
                  <a:srgbClr val="000000"/>
                </a:solidFill>
                <a:latin typeface="Arial" panose="020B0604020202020204" pitchFamily="34" charset="0"/>
              </a:rPr>
              <a:t>adequate resources.  </a:t>
            </a:r>
            <a:endParaRPr lang="en-CA" alt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84410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50813" y="465138"/>
            <a:ext cx="10841037" cy="1079500"/>
          </a:xfrm>
        </p:spPr>
        <p:txBody>
          <a:bodyPr>
            <a:normAutofit/>
          </a:bodyPr>
          <a:lstStyle/>
          <a:p>
            <a:pPr>
              <a:defRPr/>
            </a:pPr>
            <a:r>
              <a:rPr lang="en-US" altLang="en-US" b="1" dirty="0" smtClean="0"/>
              <a:t>Strategy for a Digital Preservation Program</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EFA7E053-EDFA-420B-8FA0-03CB08355373}" type="slidenum">
              <a:rPr kumimoji="0" lang="en-US" altLang="en-US" sz="1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mn-cs"/>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938" y="1544638"/>
            <a:ext cx="6823199" cy="4476821"/>
          </a:xfrm>
          <a:prstGeom prst="rect">
            <a:avLst/>
          </a:prstGeom>
        </p:spPr>
      </p:pic>
    </p:spTree>
    <p:extLst>
      <p:ext uri="{BB962C8B-B14F-4D97-AF65-F5344CB8AC3E}">
        <p14:creationId xmlns:p14="http://schemas.microsoft.com/office/powerpoint/2010/main" val="2131977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550863" y="4724400"/>
            <a:ext cx="10728325" cy="1143000"/>
          </a:xfrm>
        </p:spPr>
        <p:txBody>
          <a:bodyPr/>
          <a:lstStyle/>
          <a:p>
            <a:pPr algn="r"/>
            <a:r>
              <a:rPr lang="en-CA" altLang="en-US" b="1" dirty="0" smtClean="0">
                <a:cs typeface="Arial" panose="020B0604020202020204" pitchFamily="34" charset="0"/>
              </a:rPr>
              <a:t>Digital Asset Management System (DAMS)</a:t>
            </a:r>
            <a:endParaRPr lang="en-CA" altLang="en-US" b="1" dirty="0" smtClean="0">
              <a:cs typeface="Microsoft Sans Serif" panose="020B0604020202020204" pitchFamily="34" charset="0"/>
            </a:endParaRPr>
          </a:p>
        </p:txBody>
      </p:sp>
    </p:spTree>
    <p:extLst>
      <p:ext uri="{BB962C8B-B14F-4D97-AF65-F5344CB8AC3E}">
        <p14:creationId xmlns:p14="http://schemas.microsoft.com/office/powerpoint/2010/main" val="317908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50813" y="465138"/>
            <a:ext cx="10841037" cy="1079500"/>
          </a:xfrm>
        </p:spPr>
        <p:txBody>
          <a:bodyPr>
            <a:normAutofit fontScale="90000"/>
          </a:bodyPr>
          <a:lstStyle/>
          <a:p>
            <a:pPr>
              <a:defRPr/>
            </a:pPr>
            <a:r>
              <a:rPr lang="en-US" altLang="en-US" b="1" dirty="0" smtClean="0"/>
              <a:t>Digital Asset Management System </a:t>
            </a:r>
            <a:br>
              <a:rPr lang="en-US" altLang="en-US" b="1" dirty="0" smtClean="0"/>
            </a:br>
            <a:r>
              <a:rPr lang="en-US" altLang="en-US" b="1" dirty="0" smtClean="0"/>
              <a:t>(DAMS)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EFA7E053-EDFA-420B-8FA0-03CB08355373}" type="slidenum">
              <a:rPr lang="en-US" altLang="en-US" sz="1200" smtClean="0">
                <a:solidFill>
                  <a:srgbClr val="FFFFFF"/>
                </a:solidFill>
              </a:rPr>
              <a:pPr>
                <a:spcBef>
                  <a:spcPct val="0"/>
                </a:spcBef>
                <a:buFontTx/>
                <a:buNone/>
              </a:pPr>
              <a:t>9</a:t>
            </a:fld>
            <a:endParaRPr lang="en-US" altLang="en-US" sz="1200" dirty="0" smtClean="0">
              <a:solidFill>
                <a:srgbClr val="FFFFFF"/>
              </a:solidFill>
            </a:endParaRPr>
          </a:p>
        </p:txBody>
      </p:sp>
      <p:sp>
        <p:nvSpPr>
          <p:cNvPr id="5" name="TextBox 4"/>
          <p:cNvSpPr txBox="1"/>
          <p:nvPr/>
        </p:nvSpPr>
        <p:spPr>
          <a:xfrm>
            <a:off x="150813" y="1773238"/>
            <a:ext cx="11737975" cy="3908762"/>
          </a:xfrm>
          <a:prstGeom prst="rect">
            <a:avLst/>
          </a:prstGeom>
          <a:noFill/>
        </p:spPr>
        <p:txBody>
          <a:bodyPr>
            <a:spAutoFit/>
          </a:bodyPr>
          <a:lstStyle/>
          <a:p>
            <a:pPr marL="342900" indent="-342900">
              <a:buFont typeface="Arial" panose="020B0604020202020204" pitchFamily="34" charset="0"/>
              <a:buChar char="•"/>
              <a:defRPr/>
            </a:pPr>
            <a:r>
              <a:rPr lang="en-CA" altLang="en-US" sz="2400" dirty="0">
                <a:solidFill>
                  <a:srgbClr val="000000"/>
                </a:solidFill>
                <a:latin typeface="Arial" panose="020B0604020202020204" pitchFamily="34" charset="0"/>
              </a:rPr>
              <a:t>The DAMS includes all processes, computer systems, software, and hardware that facilitate the process of digital asset management. </a:t>
            </a:r>
          </a:p>
          <a:p>
            <a:pPr marL="342900" indent="-342900">
              <a:buFont typeface="Arial" panose="020B0604020202020204" pitchFamily="34" charset="0"/>
              <a:buChar char="•"/>
              <a:defRPr/>
            </a:pPr>
            <a:endParaRPr lang="en-CA" altLang="en-US" sz="1600" dirty="0" smtClean="0">
              <a:solidFill>
                <a:srgbClr val="000000"/>
              </a:solidFill>
              <a:latin typeface="Arial" panose="020B0604020202020204" pitchFamily="34" charset="0"/>
            </a:endParaRPr>
          </a:p>
          <a:p>
            <a:pPr marL="342900" indent="-342900">
              <a:buFont typeface="Arial" panose="020B0604020202020204" pitchFamily="34" charset="0"/>
              <a:buChar char="•"/>
              <a:defRPr/>
            </a:pPr>
            <a:r>
              <a:rPr lang="en-CA" altLang="en-US" sz="2400" dirty="0" smtClean="0">
                <a:solidFill>
                  <a:srgbClr val="000000"/>
                </a:solidFill>
                <a:latin typeface="Arial" panose="020B0604020202020204" pitchFamily="34" charset="0"/>
              </a:rPr>
              <a:t>This </a:t>
            </a:r>
            <a:r>
              <a:rPr lang="en-CA" altLang="en-US" sz="2400" dirty="0">
                <a:solidFill>
                  <a:srgbClr val="000000"/>
                </a:solidFill>
                <a:latin typeface="Arial" panose="020B0604020202020204" pitchFamily="34" charset="0"/>
              </a:rPr>
              <a:t>includes, for example, processes and tools for:</a:t>
            </a:r>
          </a:p>
          <a:p>
            <a:pPr marL="800100" lvl="1" indent="-342900">
              <a:buFont typeface="Arial" panose="020B0604020202020204" pitchFamily="34" charset="0"/>
              <a:buChar char="–"/>
              <a:defRPr/>
            </a:pPr>
            <a:r>
              <a:rPr lang="en-CA" altLang="en-US" sz="2200" dirty="0">
                <a:solidFill>
                  <a:srgbClr val="000000"/>
                </a:solidFill>
                <a:latin typeface="Arial" panose="020B0604020202020204" pitchFamily="34" charset="0"/>
              </a:rPr>
              <a:t>Bulk ingest of digital records</a:t>
            </a:r>
          </a:p>
          <a:p>
            <a:pPr marL="800100" lvl="1" indent="-342900">
              <a:buFont typeface="Arial" panose="020B0604020202020204" pitchFamily="34" charset="0"/>
              <a:buChar char="–"/>
              <a:defRPr/>
            </a:pPr>
            <a:r>
              <a:rPr lang="en-CA" altLang="en-US" sz="2200" dirty="0">
                <a:solidFill>
                  <a:srgbClr val="000000"/>
                </a:solidFill>
                <a:latin typeface="Arial" panose="020B0604020202020204" pitchFamily="34" charset="0"/>
              </a:rPr>
              <a:t>Identification and migration of at-risk files</a:t>
            </a:r>
          </a:p>
          <a:p>
            <a:pPr marL="800100" lvl="1" indent="-342900">
              <a:buFont typeface="Arial" panose="020B0604020202020204" pitchFamily="34" charset="0"/>
              <a:buChar char="–"/>
              <a:defRPr/>
            </a:pPr>
            <a:r>
              <a:rPr lang="en-CA" altLang="en-US" sz="2200" dirty="0">
                <a:solidFill>
                  <a:srgbClr val="000000"/>
                </a:solidFill>
                <a:latin typeface="Arial" panose="020B0604020202020204" pitchFamily="34" charset="0"/>
              </a:rPr>
              <a:t>Ingest and updating of metadata</a:t>
            </a:r>
          </a:p>
          <a:p>
            <a:pPr marL="800100" lvl="1" indent="-342900">
              <a:buFont typeface="Arial" panose="020B0604020202020204" pitchFamily="34" charset="0"/>
              <a:buChar char="–"/>
              <a:defRPr/>
            </a:pPr>
            <a:r>
              <a:rPr lang="en-CA" altLang="en-US" sz="2200" dirty="0">
                <a:solidFill>
                  <a:srgbClr val="000000"/>
                </a:solidFill>
                <a:latin typeface="Arial" panose="020B0604020202020204" pitchFamily="34" charset="0"/>
              </a:rPr>
              <a:t>Full text search of digital records</a:t>
            </a:r>
          </a:p>
          <a:p>
            <a:pPr lvl="1">
              <a:defRPr/>
            </a:pPr>
            <a:endParaRPr lang="en-CA" altLang="en-US" sz="1600" dirty="0">
              <a:solidFill>
                <a:srgbClr val="000000"/>
              </a:solidFill>
              <a:latin typeface="Arial" panose="020B0604020202020204" pitchFamily="34" charset="0"/>
            </a:endParaRPr>
          </a:p>
          <a:p>
            <a:pPr marL="342900" indent="-342900">
              <a:buFont typeface="Arial" panose="020B0604020202020204" pitchFamily="34" charset="0"/>
              <a:buChar char="•"/>
              <a:defRPr/>
            </a:pPr>
            <a:r>
              <a:rPr lang="en-CA" altLang="en-US" sz="2400" dirty="0">
                <a:solidFill>
                  <a:srgbClr val="000000"/>
                </a:solidFill>
                <a:latin typeface="Arial" panose="020B0604020202020204" pitchFamily="34" charset="0"/>
              </a:rPr>
              <a:t>Procurement of a modern DAMS is a key objective for LAC, as outlined in LAC’s long-term digital strategy (see LAC’s </a:t>
            </a:r>
            <a:r>
              <a:rPr lang="en-CA" altLang="en-US" sz="2400" dirty="0">
                <a:solidFill>
                  <a:srgbClr val="000000"/>
                </a:solidFill>
                <a:latin typeface="Arial" panose="020B0604020202020204" pitchFamily="34" charset="0"/>
                <a:hlinkClick r:id="rId3"/>
              </a:rPr>
              <a:t>Digital Strategy 2015 and Beyond</a:t>
            </a:r>
            <a:r>
              <a:rPr lang="en-CA" altLang="en-US" sz="2400" dirty="0">
                <a:solidFill>
                  <a:srgbClr val="000000"/>
                </a:solidFill>
                <a:latin typeface="Arial" panose="020B0604020202020204" pitchFamily="34" charset="0"/>
              </a:rPr>
              <a:t>).</a:t>
            </a:r>
          </a:p>
        </p:txBody>
      </p:sp>
    </p:spTree>
    <p:extLst>
      <p:ext uri="{BB962C8B-B14F-4D97-AF65-F5344CB8AC3E}">
        <p14:creationId xmlns:p14="http://schemas.microsoft.com/office/powerpoint/2010/main" val="1417805518"/>
      </p:ext>
    </p:extLst>
  </p:cSld>
  <p:clrMapOvr>
    <a:masterClrMapping/>
  </p:clrMapOvr>
</p:sld>
</file>

<file path=ppt/theme/theme1.xml><?xml version="1.0" encoding="utf-8"?>
<a:theme xmlns:a="http://schemas.openxmlformats.org/drawingml/2006/main" name="456_LAC_ppt_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C Brand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5341ffb6-9f44-4f1b-9ccc-ac841d6afe01" ContentTypeId="0x01010024622CEE4F75AB49B80692C33C5783CC" PreviousValue="false"/>
</file>

<file path=customXml/item3.xml><?xml version="1.0" encoding="utf-8"?>
<ct:contentTypeSchema xmlns:ct="http://schemas.microsoft.com/office/2006/metadata/contentType" xmlns:ma="http://schemas.microsoft.com/office/2006/metadata/properties/metaAttributes" ct:_="" ma:_="" ma:contentTypeName="LAC PowerPoint" ma:contentTypeID="0x01010024622CEE4F75AB49B80692C33C5783CC00C6672578D5AF404EB6FBFE784D9306A4" ma:contentTypeVersion="13" ma:contentTypeDescription="" ma:contentTypeScope="" ma:versionID="01bf693b9ef00136397e35e068d274b2">
  <xsd:schema xmlns:xsd="http://www.w3.org/2001/XMLSchema" xmlns:xs="http://www.w3.org/2001/XMLSchema" xmlns:p="http://schemas.microsoft.com/office/2006/metadata/properties" xmlns:ns2="b526dc07-a699-4c45-96f6-b7fd811e37e5" xmlns:ns3="823c739c-619a-4fa7-bec4-ce2d19037638" targetNamespace="http://schemas.microsoft.com/office/2006/metadata/properties" ma:root="true" ma:fieldsID="de61c06f3e71000a027bb7caea2e9ebf" ns2:_="" ns3:_="">
    <xsd:import namespace="b526dc07-a699-4c45-96f6-b7fd811e37e5"/>
    <xsd:import namespace="823c739c-619a-4fa7-bec4-ce2d19037638"/>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6dc07-a699-4c45-96f6-b7fd811e37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23c739c-619a-4fa7-bec4-ce2d19037638" elementFormDefault="qualified">
    <xsd:import namespace="http://schemas.microsoft.com/office/2006/documentManagement/types"/>
    <xsd:import namespace="http://schemas.microsoft.com/office/infopath/2007/PartnerControls"/>
    <xsd:element name="Document_x0020_Category" ma:index="11" nillable="true" ma:displayName="Document Category" ma:list="{a4001764-8c04-4a01-b56b-01806ba15a1a}" ma:internalName="Document_x0020_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DocumentSet ItemUpdated</Name>
    <Synchronization>Synchronous</Synchronization>
    <Type>10002</Type>
    <SequenceNumber>100</SequenceNumber>
    <Assembly>Microsoft.Office.DocumentManagement, Version=14.0.0.0, Culture=neutral, PublicKeyToken=71e9bce111e9429c</Assembly>
    <Class>Microsoft.Office.DocumentManagement.DocumentSets.DocumentSetEventReceiver</Class>
    <Data/>
    <Filter/>
  </Receiver>
  <Receiver>
    <Name>DocumentSet ItemAdded</Name>
    <Synchronization>Synchronous</Synchronization>
    <Type>10001</Type>
    <SequenceNumber>100</SequenceNumber>
    <Assembly>Microsoft.Office.DocumentManagement, Version=14.0.0.0, Culture=neutral, PublicKeyToken=71e9bce111e9429c</Assembly>
    <Class>Microsoft.Office.DocumentManagement.DocumentSets.DocumentSetItemsEventReceiver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Document_x0020_Category xmlns="823c739c-619a-4fa7-bec4-ce2d19037638">3</Document_x0020_Category>
    <_dlc_DocId xmlns="b526dc07-a699-4c45-96f6-b7fd811e37e5">7FAZU5REDWKD-353236795-3142</_dlc_DocId>
    <_dlc_DocIdUrl xmlns="b526dc07-a699-4c45-96f6-b7fd811e37e5">
      <Url>http://collab.lac-bac.int/branch/ola/_layouts/DocIdRedir.aspx?ID=7FAZU5REDWKD-353236795-3142</Url>
      <Description>7FAZU5REDWKD-353236795-3142</Description>
    </_dlc_DocIdUrl>
  </documentManagement>
</p:properties>
</file>

<file path=customXml/itemProps1.xml><?xml version="1.0" encoding="utf-8"?>
<ds:datastoreItem xmlns:ds="http://schemas.openxmlformats.org/officeDocument/2006/customXml" ds:itemID="{599FD4DD-2E45-4FEC-B812-B2A4D12B08B4}">
  <ds:schemaRefs>
    <ds:schemaRef ds:uri="http://schemas.microsoft.com/sharepoint/v3/contenttype/forms"/>
  </ds:schemaRefs>
</ds:datastoreItem>
</file>

<file path=customXml/itemProps2.xml><?xml version="1.0" encoding="utf-8"?>
<ds:datastoreItem xmlns:ds="http://schemas.openxmlformats.org/officeDocument/2006/customXml" ds:itemID="{BC3887EF-5A01-45FA-9D5C-6022ADB6F8A5}">
  <ds:schemaRefs>
    <ds:schemaRef ds:uri="Microsoft.SharePoint.Taxonomy.ContentTypeSync"/>
  </ds:schemaRefs>
</ds:datastoreItem>
</file>

<file path=customXml/itemProps3.xml><?xml version="1.0" encoding="utf-8"?>
<ds:datastoreItem xmlns:ds="http://schemas.openxmlformats.org/officeDocument/2006/customXml" ds:itemID="{CEA1F188-A58C-49A5-99CE-1D1955038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26dc07-a699-4c45-96f6-b7fd811e37e5"/>
    <ds:schemaRef ds:uri="823c739c-619a-4fa7-bec4-ce2d190376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9FCCC0-114F-492D-904D-E606CD2A3701}">
  <ds:schemaRefs>
    <ds:schemaRef ds:uri="http://schemas.microsoft.com/sharepoint/events"/>
  </ds:schemaRefs>
</ds:datastoreItem>
</file>

<file path=customXml/itemProps5.xml><?xml version="1.0" encoding="utf-8"?>
<ds:datastoreItem xmlns:ds="http://schemas.openxmlformats.org/officeDocument/2006/customXml" ds:itemID="{24AB3298-7DAD-4813-ABB8-F887B86BE59C}">
  <ds:schemaRefs>
    <ds:schemaRef ds:uri="http://purl.org/dc/dcmitype/"/>
    <ds:schemaRef ds:uri="b526dc07-a699-4c45-96f6-b7fd811e37e5"/>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823c739c-619a-4fa7-bec4-ce2d190376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287</TotalTime>
  <Words>1951</Words>
  <Application>Microsoft Office PowerPoint</Application>
  <PresentationFormat>Widescreen</PresentationFormat>
  <Paragraphs>290</Paragraphs>
  <Slides>35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Microsoft Sans Serif</vt:lpstr>
      <vt:lpstr>Segoe UI</vt:lpstr>
      <vt:lpstr>Times New Roman</vt:lpstr>
      <vt:lpstr>Wingdings</vt:lpstr>
      <vt:lpstr>456_LAC_ppt_e</vt:lpstr>
      <vt:lpstr>Library and Archives Canada Update</vt:lpstr>
      <vt:lpstr>OCLC</vt:lpstr>
      <vt:lpstr>OCLC Implementation &amp; Milestones</vt:lpstr>
      <vt:lpstr>OCLC Implementation &amp; Milestones</vt:lpstr>
      <vt:lpstr>Strategy for a Digital Preservation Program</vt:lpstr>
      <vt:lpstr>Strategy for a Digital Preservation Program</vt:lpstr>
      <vt:lpstr>Strategy for a Digital Preservation Program</vt:lpstr>
      <vt:lpstr>Digital Asset Management System (DAMS)</vt:lpstr>
      <vt:lpstr>Digital Asset Management System  (DAMS)</vt:lpstr>
      <vt:lpstr>Digital Asset Management System (DAMS)</vt:lpstr>
      <vt:lpstr>PowerPoint Presentation</vt:lpstr>
      <vt:lpstr>PowerPoint Presentation</vt:lpstr>
      <vt:lpstr>Indigenous Language and Culture Revitalization Projects</vt:lpstr>
      <vt:lpstr>Indigenous Language and Culture Revitalization</vt:lpstr>
      <vt:lpstr>Implementation of the Initiatives to Date</vt:lpstr>
      <vt:lpstr>Gatineau 2 Project</vt:lpstr>
      <vt:lpstr>Project Update</vt:lpstr>
      <vt:lpstr>Next Steps</vt:lpstr>
      <vt:lpstr> Ottawa Declaration Working Group</vt:lpstr>
      <vt:lpstr>The Ottawa Declaration (2016)</vt:lpstr>
      <vt:lpstr> The Ottawa Declaration Working Group</vt:lpstr>
      <vt:lpstr>Key activities: 2017-2018</vt:lpstr>
      <vt:lpstr>IFLA Global Vision Discussion 2018</vt:lpstr>
      <vt:lpstr>2017-2018: Creating a Global Vision</vt:lpstr>
      <vt:lpstr>Global Vision Discussion at LAC</vt:lpstr>
      <vt:lpstr>2018-2019: Creating Action Plans</vt:lpstr>
      <vt:lpstr>Canadian National Heritage Digitization Strategy</vt:lpstr>
      <vt:lpstr>Canadian National Heritage Digitization Strategy (NHDS) </vt:lpstr>
      <vt:lpstr>Canadian National Heritage Digitization Strategy (NHDS) </vt:lpstr>
      <vt:lpstr>Steering Committee on  Canada’s Archives</vt:lpstr>
      <vt:lpstr>PowerPoint Presentation</vt:lpstr>
      <vt:lpstr>Archival Workforce Taskforce</vt:lpstr>
      <vt:lpstr>Awareness Strategy Taskforce</vt:lpstr>
      <vt:lpstr>Response to the Report of the Truth and Reconciliation Commission Taskforce</vt:lpstr>
      <vt:lpstr>Get Involved</vt:lpstr>
    </vt:vector>
  </TitlesOfParts>
  <Company>LAC-BAC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and Archives Canada Update</dc:title>
  <dc:creator>Husby-Wall, Heather</dc:creator>
  <cp:lastModifiedBy>Manganiello, Francesco</cp:lastModifiedBy>
  <cp:revision>42</cp:revision>
  <dcterms:created xsi:type="dcterms:W3CDTF">2017-12-19T21:16:34Z</dcterms:created>
  <dcterms:modified xsi:type="dcterms:W3CDTF">2018-01-26T16:25:28Z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0x01010024622CEE4F75AB49B80692C33C5783CC00C6672578D5AF404EB6FBFE784D9306A4</vt:lpwstr>
  </property>
  <property fmtid="{D5CDD505-2E9C-101B-9397-08002B2CF9AE}" pid="3" name="_dlc_DocIdItemGuid">
    <vt:lpwstr>0833673b-5293-4c88-9862-6b2f79045cdf</vt:lpwstr>
  </property>
</Properties>
</file>