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6.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9.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0.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1.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51.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18.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42"/>
  </p:notesMasterIdLst>
  <p:sldIdLst>
    <p:sldId id="257" r:id="rId7"/>
    <p:sldId id="274" r:id="rId8"/>
    <p:sldId id="275" r:id="rId9"/>
    <p:sldId id="276" r:id="rId10"/>
    <p:sldId id="301" r:id="rId11"/>
    <p:sldId id="303" r:id="rId12"/>
    <p:sldId id="304" r:id="rId13"/>
    <p:sldId id="277" r:id="rId14"/>
    <p:sldId id="278" r:id="rId15"/>
    <p:sldId id="279" r:id="rId16"/>
    <p:sldId id="280" r:id="rId17"/>
    <p:sldId id="281" r:id="rId18"/>
    <p:sldId id="282" r:id="rId19"/>
    <p:sldId id="283" r:id="rId20"/>
    <p:sldId id="284" r:id="rId21"/>
    <p:sldId id="288" r:id="rId22"/>
    <p:sldId id="289" r:id="rId23"/>
    <p:sldId id="290" r:id="rId24"/>
    <p:sldId id="264" r:id="rId25"/>
    <p:sldId id="292" r:id="rId26"/>
    <p:sldId id="295" r:id="rId27"/>
    <p:sldId id="298" r:id="rId28"/>
    <p:sldId id="267" r:id="rId29"/>
    <p:sldId id="268" r:id="rId30"/>
    <p:sldId id="269" r:id="rId31"/>
    <p:sldId id="270" r:id="rId32"/>
    <p:sldId id="271" r:id="rId33"/>
    <p:sldId id="272" r:id="rId34"/>
    <p:sldId id="273" r:id="rId35"/>
    <p:sldId id="306" r:id="rId36"/>
    <p:sldId id="309" r:id="rId37"/>
    <p:sldId id="310" r:id="rId38"/>
    <p:sldId id="312" r:id="rId39"/>
    <p:sldId id="314" r:id="rId40"/>
    <p:sldId id="315" r:id="rId4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94" autoAdjust="0"/>
    <p:restoredTop sz="94660"/>
  </p:normalViewPr>
  <p:slideViewPr>
    <p:cSldViewPr snapToGrid="0">
      <p:cViewPr varScale="1">
        <p:scale>
          <a:sx n="101" d="100"/>
          <a:sy n="101" d="100"/>
        </p:scale>
        <p:origin x="156" y="7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4E04BB8-1293-4259-8392-9225A444F01D}" type="datetimeFigureOut">
              <a:rPr lang="en-CA" smtClean="0"/>
              <a:t>2018-01-26</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9D68B9A-B620-43C7-84CC-15A9D0491D10}" type="slidenum">
              <a:rPr lang="en-CA" smtClean="0"/>
              <a:t>‹#›</a:t>
            </a:fld>
            <a:endParaRPr lang="en-CA"/>
          </a:p>
        </p:txBody>
      </p:sp>
    </p:spTree>
    <p:extLst>
      <p:ext uri="{BB962C8B-B14F-4D97-AF65-F5344CB8AC3E}">
        <p14:creationId xmlns:p14="http://schemas.microsoft.com/office/powerpoint/2010/main" val="2813901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57066" indent="-291179">
              <a:defRPr>
                <a:solidFill>
                  <a:schemeClr val="tx1"/>
                </a:solidFill>
                <a:latin typeface="Times New Roman" panose="02020603050405020304" pitchFamily="18" charset="0"/>
                <a:cs typeface="Arial" panose="020B0604020202020204" pitchFamily="34" charset="0"/>
              </a:defRPr>
            </a:lvl2pPr>
            <a:lvl3pPr marL="1164717" indent="-232943">
              <a:defRPr>
                <a:solidFill>
                  <a:schemeClr val="tx1"/>
                </a:solidFill>
                <a:latin typeface="Times New Roman" panose="02020603050405020304" pitchFamily="18" charset="0"/>
                <a:cs typeface="Arial" panose="020B0604020202020204" pitchFamily="34" charset="0"/>
              </a:defRPr>
            </a:lvl3pPr>
            <a:lvl4pPr marL="1630604" indent="-232943">
              <a:defRPr>
                <a:solidFill>
                  <a:schemeClr val="tx1"/>
                </a:solidFill>
                <a:latin typeface="Times New Roman" panose="02020603050405020304" pitchFamily="18" charset="0"/>
                <a:cs typeface="Arial" panose="020B0604020202020204" pitchFamily="34" charset="0"/>
              </a:defRPr>
            </a:lvl4pPr>
            <a:lvl5pPr marL="2096491" indent="-232943">
              <a:defRPr>
                <a:solidFill>
                  <a:schemeClr val="tx1"/>
                </a:solidFill>
                <a:latin typeface="Times New Roman" panose="02020603050405020304" pitchFamily="18"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pPr defTabSz="931774" eaLnBrk="0" fontAlgn="base" hangingPunct="0">
              <a:spcBef>
                <a:spcPct val="0"/>
              </a:spcBef>
              <a:spcAft>
                <a:spcPct val="0"/>
              </a:spcAft>
              <a:defRPr/>
            </a:pPr>
            <a:fld id="{4117DB2F-602D-40EA-821F-1C0824CCA5AA}" type="slidenum">
              <a:rPr lang="fr-CA" altLang="en-US">
                <a:solidFill>
                  <a:prstClr val="black"/>
                </a:solidFill>
              </a:rPr>
              <a:pPr defTabSz="931774" eaLnBrk="0" fontAlgn="base" hangingPunct="0">
                <a:spcBef>
                  <a:spcPct val="0"/>
                </a:spcBef>
                <a:spcAft>
                  <a:spcPct val="0"/>
                </a:spcAft>
                <a:defRPr/>
              </a:pPr>
              <a:t>1</a:t>
            </a:fld>
            <a:endParaRPr lang="fr-CA" altLang="en-US">
              <a:solidFill>
                <a:prstClr val="black"/>
              </a:solidFill>
            </a:endParaRPr>
          </a:p>
        </p:txBody>
      </p:sp>
    </p:spTree>
    <p:extLst>
      <p:ext uri="{BB962C8B-B14F-4D97-AF65-F5344CB8AC3E}">
        <p14:creationId xmlns:p14="http://schemas.microsoft.com/office/powerpoint/2010/main" val="3863934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57066" indent="-291179">
              <a:defRPr>
                <a:solidFill>
                  <a:schemeClr val="tx1"/>
                </a:solidFill>
                <a:latin typeface="Times New Roman" panose="02020603050405020304" pitchFamily="18" charset="0"/>
                <a:cs typeface="Arial" panose="020B0604020202020204" pitchFamily="34" charset="0"/>
              </a:defRPr>
            </a:lvl2pPr>
            <a:lvl3pPr marL="1164717" indent="-232943">
              <a:defRPr>
                <a:solidFill>
                  <a:schemeClr val="tx1"/>
                </a:solidFill>
                <a:latin typeface="Times New Roman" panose="02020603050405020304" pitchFamily="18" charset="0"/>
                <a:cs typeface="Arial" panose="020B0604020202020204" pitchFamily="34" charset="0"/>
              </a:defRPr>
            </a:lvl3pPr>
            <a:lvl4pPr marL="1630604" indent="-232943">
              <a:defRPr>
                <a:solidFill>
                  <a:schemeClr val="tx1"/>
                </a:solidFill>
                <a:latin typeface="Times New Roman" panose="02020603050405020304" pitchFamily="18" charset="0"/>
                <a:cs typeface="Arial" panose="020B0604020202020204" pitchFamily="34" charset="0"/>
              </a:defRPr>
            </a:lvl4pPr>
            <a:lvl5pPr marL="2096491" indent="-232943">
              <a:defRPr>
                <a:solidFill>
                  <a:schemeClr val="tx1"/>
                </a:solidFill>
                <a:latin typeface="Times New Roman" panose="02020603050405020304" pitchFamily="18"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F48A4CA6-7381-466E-A650-D262C0A37F97}" type="slidenum">
              <a:rPr lang="en-CA" altLang="en-US" smtClean="0">
                <a:solidFill>
                  <a:srgbClr val="000000"/>
                </a:solidFill>
              </a:rPr>
              <a:pPr/>
              <a:t>12</a:t>
            </a:fld>
            <a:endParaRPr lang="en-CA" altLang="en-US" smtClean="0">
              <a:solidFill>
                <a:srgbClr val="000000"/>
              </a:solidFill>
            </a:endParaRPr>
          </a:p>
        </p:txBody>
      </p:sp>
    </p:spTree>
    <p:extLst>
      <p:ext uri="{BB962C8B-B14F-4D97-AF65-F5344CB8AC3E}">
        <p14:creationId xmlns:p14="http://schemas.microsoft.com/office/powerpoint/2010/main" val="1667428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57066" indent="-291179">
              <a:defRPr>
                <a:solidFill>
                  <a:schemeClr val="tx1"/>
                </a:solidFill>
                <a:latin typeface="Times New Roman" panose="02020603050405020304" pitchFamily="18" charset="0"/>
                <a:cs typeface="Arial" panose="020B0604020202020204" pitchFamily="34" charset="0"/>
              </a:defRPr>
            </a:lvl2pPr>
            <a:lvl3pPr marL="1164717" indent="-232943">
              <a:defRPr>
                <a:solidFill>
                  <a:schemeClr val="tx1"/>
                </a:solidFill>
                <a:latin typeface="Times New Roman" panose="02020603050405020304" pitchFamily="18" charset="0"/>
                <a:cs typeface="Arial" panose="020B0604020202020204" pitchFamily="34" charset="0"/>
              </a:defRPr>
            </a:lvl3pPr>
            <a:lvl4pPr marL="1630604" indent="-232943">
              <a:defRPr>
                <a:solidFill>
                  <a:schemeClr val="tx1"/>
                </a:solidFill>
                <a:latin typeface="Times New Roman" panose="02020603050405020304" pitchFamily="18" charset="0"/>
                <a:cs typeface="Arial" panose="020B0604020202020204" pitchFamily="34" charset="0"/>
              </a:defRPr>
            </a:lvl4pPr>
            <a:lvl5pPr marL="2096491" indent="-232943">
              <a:defRPr>
                <a:solidFill>
                  <a:schemeClr val="tx1"/>
                </a:solidFill>
                <a:latin typeface="Times New Roman" panose="02020603050405020304" pitchFamily="18"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D901D832-2A1E-4C76-9FD9-B66F0AB03ADC}" type="slidenum">
              <a:rPr lang="en-CA" altLang="en-US" smtClean="0">
                <a:solidFill>
                  <a:srgbClr val="000000"/>
                </a:solidFill>
              </a:rPr>
              <a:pPr/>
              <a:t>14</a:t>
            </a:fld>
            <a:endParaRPr lang="en-CA" altLang="en-US" smtClean="0">
              <a:solidFill>
                <a:srgbClr val="000000"/>
              </a:solidFill>
            </a:endParaRPr>
          </a:p>
        </p:txBody>
      </p:sp>
    </p:spTree>
    <p:extLst>
      <p:ext uri="{BB962C8B-B14F-4D97-AF65-F5344CB8AC3E}">
        <p14:creationId xmlns:p14="http://schemas.microsoft.com/office/powerpoint/2010/main" val="1348047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57066" indent="-291179">
              <a:defRPr>
                <a:solidFill>
                  <a:schemeClr val="tx1"/>
                </a:solidFill>
                <a:latin typeface="Times New Roman" panose="02020603050405020304" pitchFamily="18" charset="0"/>
                <a:cs typeface="Arial" panose="020B0604020202020204" pitchFamily="34" charset="0"/>
              </a:defRPr>
            </a:lvl2pPr>
            <a:lvl3pPr marL="1164717" indent="-232943">
              <a:defRPr>
                <a:solidFill>
                  <a:schemeClr val="tx1"/>
                </a:solidFill>
                <a:latin typeface="Times New Roman" panose="02020603050405020304" pitchFamily="18" charset="0"/>
                <a:cs typeface="Arial" panose="020B0604020202020204" pitchFamily="34" charset="0"/>
              </a:defRPr>
            </a:lvl3pPr>
            <a:lvl4pPr marL="1630604" indent="-232943">
              <a:defRPr>
                <a:solidFill>
                  <a:schemeClr val="tx1"/>
                </a:solidFill>
                <a:latin typeface="Times New Roman" panose="02020603050405020304" pitchFamily="18" charset="0"/>
                <a:cs typeface="Arial" panose="020B0604020202020204" pitchFamily="34" charset="0"/>
              </a:defRPr>
            </a:lvl4pPr>
            <a:lvl5pPr marL="2096491" indent="-232943">
              <a:defRPr>
                <a:solidFill>
                  <a:schemeClr val="tx1"/>
                </a:solidFill>
                <a:latin typeface="Times New Roman" panose="02020603050405020304" pitchFamily="18"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C3812071-A324-4237-B5B5-908BC538B244}" type="slidenum">
              <a:rPr lang="en-CA" altLang="en-US" smtClean="0">
                <a:solidFill>
                  <a:srgbClr val="000000"/>
                </a:solidFill>
              </a:rPr>
              <a:pPr/>
              <a:t>15</a:t>
            </a:fld>
            <a:endParaRPr lang="en-CA" altLang="en-US" smtClean="0">
              <a:solidFill>
                <a:srgbClr val="000000"/>
              </a:solidFill>
            </a:endParaRPr>
          </a:p>
        </p:txBody>
      </p:sp>
    </p:spTree>
    <p:extLst>
      <p:ext uri="{BB962C8B-B14F-4D97-AF65-F5344CB8AC3E}">
        <p14:creationId xmlns:p14="http://schemas.microsoft.com/office/powerpoint/2010/main" val="28346151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42950" indent="-285750">
              <a:defRPr>
                <a:solidFill>
                  <a:schemeClr val="tx1"/>
                </a:solidFill>
                <a:latin typeface="Times New Roman" panose="02020603050405020304" pitchFamily="18" charset="0"/>
                <a:cs typeface="Arial" panose="020B0604020202020204" pitchFamily="34" charset="0"/>
              </a:defRPr>
            </a:lvl2pPr>
            <a:lvl3pPr marL="1143000" indent="-228600">
              <a:defRPr>
                <a:solidFill>
                  <a:schemeClr val="tx1"/>
                </a:solidFill>
                <a:latin typeface="Times New Roman" panose="02020603050405020304" pitchFamily="18" charset="0"/>
                <a:cs typeface="Arial" panose="020B0604020202020204" pitchFamily="34" charset="0"/>
              </a:defRPr>
            </a:lvl3pPr>
            <a:lvl4pPr marL="1600200" indent="-228600">
              <a:defRPr>
                <a:solidFill>
                  <a:schemeClr val="tx1"/>
                </a:solidFill>
                <a:latin typeface="Times New Roman" panose="02020603050405020304" pitchFamily="18" charset="0"/>
                <a:cs typeface="Arial" panose="020B0604020202020204" pitchFamily="34" charset="0"/>
              </a:defRPr>
            </a:lvl4pPr>
            <a:lvl5pPr marL="2057400" indent="-22860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07716A3F-F7DC-40DB-AAFC-A4472E6B4048}" type="slidenum">
              <a:rPr lang="fr-CA" altLang="en-US" smtClean="0"/>
              <a:pPr/>
              <a:t>16</a:t>
            </a:fld>
            <a:endParaRPr lang="fr-CA" altLang="en-US" smtClean="0"/>
          </a:p>
        </p:txBody>
      </p:sp>
    </p:spTree>
    <p:extLst>
      <p:ext uri="{BB962C8B-B14F-4D97-AF65-F5344CB8AC3E}">
        <p14:creationId xmlns:p14="http://schemas.microsoft.com/office/powerpoint/2010/main" val="1375098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xfrm>
            <a:off x="701675" y="4473575"/>
            <a:ext cx="5607050" cy="5575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smtClean="0">
              <a:latin typeface="Arial" panose="020B0604020202020204" pitchFamily="34" charset="0"/>
              <a:cs typeface="Arial" panose="020B0604020202020204" pitchFamily="34" charset="0"/>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42950" indent="-285750">
              <a:defRPr>
                <a:solidFill>
                  <a:schemeClr val="tx1"/>
                </a:solidFill>
                <a:latin typeface="Times New Roman" panose="02020603050405020304" pitchFamily="18" charset="0"/>
                <a:cs typeface="Arial" panose="020B0604020202020204" pitchFamily="34" charset="0"/>
              </a:defRPr>
            </a:lvl2pPr>
            <a:lvl3pPr marL="1143000" indent="-228600">
              <a:defRPr>
                <a:solidFill>
                  <a:schemeClr val="tx1"/>
                </a:solidFill>
                <a:latin typeface="Times New Roman" panose="02020603050405020304" pitchFamily="18" charset="0"/>
                <a:cs typeface="Arial" panose="020B0604020202020204" pitchFamily="34" charset="0"/>
              </a:defRPr>
            </a:lvl3pPr>
            <a:lvl4pPr marL="1600200" indent="-228600">
              <a:defRPr>
                <a:solidFill>
                  <a:schemeClr val="tx1"/>
                </a:solidFill>
                <a:latin typeface="Times New Roman" panose="02020603050405020304" pitchFamily="18" charset="0"/>
                <a:cs typeface="Arial" panose="020B0604020202020204" pitchFamily="34" charset="0"/>
              </a:defRPr>
            </a:lvl4pPr>
            <a:lvl5pPr marL="2057400" indent="-22860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56F60CF1-6BD0-4CE5-8219-8C7DC7878FAE}" type="slidenum">
              <a:rPr lang="fr-CA" altLang="en-US" smtClean="0"/>
              <a:pPr/>
              <a:t>17</a:t>
            </a:fld>
            <a:endParaRPr lang="fr-CA" altLang="en-US" smtClean="0"/>
          </a:p>
        </p:txBody>
      </p:sp>
    </p:spTree>
    <p:extLst>
      <p:ext uri="{BB962C8B-B14F-4D97-AF65-F5344CB8AC3E}">
        <p14:creationId xmlns:p14="http://schemas.microsoft.com/office/powerpoint/2010/main" val="1077699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latin typeface="Arial" panose="020B0604020202020204" pitchFamily="34" charset="0"/>
              <a:cs typeface="Arial" panose="020B0604020202020204" pitchFamily="34" charset="0"/>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42950" indent="-285750">
              <a:defRPr>
                <a:solidFill>
                  <a:schemeClr val="tx1"/>
                </a:solidFill>
                <a:latin typeface="Times New Roman" panose="02020603050405020304" pitchFamily="18" charset="0"/>
                <a:cs typeface="Arial" panose="020B0604020202020204" pitchFamily="34" charset="0"/>
              </a:defRPr>
            </a:lvl2pPr>
            <a:lvl3pPr marL="1143000" indent="-228600">
              <a:defRPr>
                <a:solidFill>
                  <a:schemeClr val="tx1"/>
                </a:solidFill>
                <a:latin typeface="Times New Roman" panose="02020603050405020304" pitchFamily="18" charset="0"/>
                <a:cs typeface="Arial" panose="020B0604020202020204" pitchFamily="34" charset="0"/>
              </a:defRPr>
            </a:lvl3pPr>
            <a:lvl4pPr marL="1600200" indent="-228600">
              <a:defRPr>
                <a:solidFill>
                  <a:schemeClr val="tx1"/>
                </a:solidFill>
                <a:latin typeface="Times New Roman" panose="02020603050405020304" pitchFamily="18" charset="0"/>
                <a:cs typeface="Arial" panose="020B0604020202020204" pitchFamily="34" charset="0"/>
              </a:defRPr>
            </a:lvl4pPr>
            <a:lvl5pPr marL="2057400" indent="-22860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8B9CA0DA-9858-4660-87F9-4B986AD743F5}" type="slidenum">
              <a:rPr lang="fr-CA" altLang="en-US" smtClean="0"/>
              <a:pPr/>
              <a:t>18</a:t>
            </a:fld>
            <a:endParaRPr lang="fr-CA" altLang="en-US" smtClean="0"/>
          </a:p>
        </p:txBody>
      </p:sp>
    </p:spTree>
    <p:extLst>
      <p:ext uri="{BB962C8B-B14F-4D97-AF65-F5344CB8AC3E}">
        <p14:creationId xmlns:p14="http://schemas.microsoft.com/office/powerpoint/2010/main" val="4194929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42950" indent="-285750">
              <a:defRPr>
                <a:solidFill>
                  <a:schemeClr val="tx1"/>
                </a:solidFill>
                <a:latin typeface="Times New Roman" panose="02020603050405020304" pitchFamily="18" charset="0"/>
                <a:cs typeface="Arial" panose="020B0604020202020204" pitchFamily="34" charset="0"/>
              </a:defRPr>
            </a:lvl2pPr>
            <a:lvl3pPr marL="1143000" indent="-228600">
              <a:defRPr>
                <a:solidFill>
                  <a:schemeClr val="tx1"/>
                </a:solidFill>
                <a:latin typeface="Times New Roman" panose="02020603050405020304" pitchFamily="18" charset="0"/>
                <a:cs typeface="Arial" panose="020B0604020202020204" pitchFamily="34" charset="0"/>
              </a:defRPr>
            </a:lvl3pPr>
            <a:lvl4pPr marL="1600200" indent="-228600">
              <a:defRPr>
                <a:solidFill>
                  <a:schemeClr val="tx1"/>
                </a:solidFill>
                <a:latin typeface="Times New Roman" panose="02020603050405020304" pitchFamily="18" charset="0"/>
                <a:cs typeface="Arial" panose="020B0604020202020204" pitchFamily="34" charset="0"/>
              </a:defRPr>
            </a:lvl4pPr>
            <a:lvl5pPr marL="2057400" indent="-22860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3664F2CE-CAC2-4E7F-A894-533E3A9C4594}" type="slidenum">
              <a:rPr lang="en-CA" altLang="en-US" smtClean="0">
                <a:solidFill>
                  <a:srgbClr val="000000"/>
                </a:solidFill>
              </a:rPr>
              <a:pPr/>
              <a:t>21</a:t>
            </a:fld>
            <a:endParaRPr lang="en-CA" altLang="en-US" smtClean="0">
              <a:solidFill>
                <a:srgbClr val="000000"/>
              </a:solidFill>
            </a:endParaRPr>
          </a:p>
        </p:txBody>
      </p:sp>
    </p:spTree>
    <p:extLst>
      <p:ext uri="{BB962C8B-B14F-4D97-AF65-F5344CB8AC3E}">
        <p14:creationId xmlns:p14="http://schemas.microsoft.com/office/powerpoint/2010/main" val="3205927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42950" indent="-285750">
              <a:defRPr>
                <a:solidFill>
                  <a:schemeClr val="tx1"/>
                </a:solidFill>
                <a:latin typeface="Times New Roman" panose="02020603050405020304" pitchFamily="18" charset="0"/>
                <a:cs typeface="Arial" panose="020B0604020202020204" pitchFamily="34" charset="0"/>
              </a:defRPr>
            </a:lvl2pPr>
            <a:lvl3pPr marL="1143000" indent="-228600">
              <a:defRPr>
                <a:solidFill>
                  <a:schemeClr val="tx1"/>
                </a:solidFill>
                <a:latin typeface="Times New Roman" panose="02020603050405020304" pitchFamily="18" charset="0"/>
                <a:cs typeface="Arial" panose="020B0604020202020204" pitchFamily="34" charset="0"/>
              </a:defRPr>
            </a:lvl3pPr>
            <a:lvl4pPr marL="1600200" indent="-228600">
              <a:defRPr>
                <a:solidFill>
                  <a:schemeClr val="tx1"/>
                </a:solidFill>
                <a:latin typeface="Times New Roman" panose="02020603050405020304" pitchFamily="18" charset="0"/>
                <a:cs typeface="Arial" panose="020B0604020202020204" pitchFamily="34" charset="0"/>
              </a:defRPr>
            </a:lvl4pPr>
            <a:lvl5pPr marL="2057400" indent="-22860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9A0531CA-B567-40AB-8520-A2FB708A34C8}" type="slidenum">
              <a:rPr lang="en-CA" altLang="en-US" smtClean="0">
                <a:solidFill>
                  <a:srgbClr val="000000"/>
                </a:solidFill>
              </a:rPr>
              <a:pPr/>
              <a:t>22</a:t>
            </a:fld>
            <a:endParaRPr lang="en-CA" altLang="en-US" smtClean="0">
              <a:solidFill>
                <a:srgbClr val="000000"/>
              </a:solidFill>
            </a:endParaRPr>
          </a:p>
        </p:txBody>
      </p:sp>
    </p:spTree>
    <p:extLst>
      <p:ext uri="{BB962C8B-B14F-4D97-AF65-F5344CB8AC3E}">
        <p14:creationId xmlns:p14="http://schemas.microsoft.com/office/powerpoint/2010/main" val="1259210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57066" indent="-291179">
              <a:defRPr>
                <a:solidFill>
                  <a:schemeClr val="tx1"/>
                </a:solidFill>
                <a:latin typeface="Times New Roman" panose="02020603050405020304" pitchFamily="18" charset="0"/>
                <a:cs typeface="Arial" panose="020B0604020202020204" pitchFamily="34" charset="0"/>
              </a:defRPr>
            </a:lvl2pPr>
            <a:lvl3pPr marL="1164717" indent="-232943">
              <a:defRPr>
                <a:solidFill>
                  <a:schemeClr val="tx1"/>
                </a:solidFill>
                <a:latin typeface="Times New Roman" panose="02020603050405020304" pitchFamily="18" charset="0"/>
                <a:cs typeface="Arial" panose="020B0604020202020204" pitchFamily="34" charset="0"/>
              </a:defRPr>
            </a:lvl3pPr>
            <a:lvl4pPr marL="1630604" indent="-232943">
              <a:defRPr>
                <a:solidFill>
                  <a:schemeClr val="tx1"/>
                </a:solidFill>
                <a:latin typeface="Times New Roman" panose="02020603050405020304" pitchFamily="18" charset="0"/>
                <a:cs typeface="Arial" panose="020B0604020202020204" pitchFamily="34" charset="0"/>
              </a:defRPr>
            </a:lvl4pPr>
            <a:lvl5pPr marL="2096491" indent="-232943">
              <a:defRPr>
                <a:solidFill>
                  <a:schemeClr val="tx1"/>
                </a:solidFill>
                <a:latin typeface="Times New Roman" panose="02020603050405020304" pitchFamily="18"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9975049B-1B5C-4501-A90F-F334187CBB53}" type="slidenum">
              <a:rPr lang="en-CA" altLang="en-US" smtClean="0"/>
              <a:pPr/>
              <a:t>25</a:t>
            </a:fld>
            <a:endParaRPr lang="en-CA" altLang="en-US" smtClean="0"/>
          </a:p>
        </p:txBody>
      </p:sp>
    </p:spTree>
    <p:extLst>
      <p:ext uri="{BB962C8B-B14F-4D97-AF65-F5344CB8AC3E}">
        <p14:creationId xmlns:p14="http://schemas.microsoft.com/office/powerpoint/2010/main" val="4215475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42950" indent="-285750">
              <a:defRPr>
                <a:solidFill>
                  <a:schemeClr val="tx1"/>
                </a:solidFill>
                <a:latin typeface="Times New Roman" panose="02020603050405020304" pitchFamily="18" charset="0"/>
                <a:cs typeface="Arial" panose="020B0604020202020204" pitchFamily="34" charset="0"/>
              </a:defRPr>
            </a:lvl2pPr>
            <a:lvl3pPr marL="1143000" indent="-228600">
              <a:defRPr>
                <a:solidFill>
                  <a:schemeClr val="tx1"/>
                </a:solidFill>
                <a:latin typeface="Times New Roman" panose="02020603050405020304" pitchFamily="18" charset="0"/>
                <a:cs typeface="Arial" panose="020B0604020202020204" pitchFamily="34" charset="0"/>
              </a:defRPr>
            </a:lvl3pPr>
            <a:lvl4pPr marL="1600200" indent="-228600">
              <a:defRPr>
                <a:solidFill>
                  <a:schemeClr val="tx1"/>
                </a:solidFill>
                <a:latin typeface="Times New Roman" panose="02020603050405020304" pitchFamily="18" charset="0"/>
                <a:cs typeface="Arial" panose="020B0604020202020204" pitchFamily="34" charset="0"/>
              </a:defRPr>
            </a:lvl4pPr>
            <a:lvl5pPr marL="2057400" indent="-22860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0DAE41CA-EE5D-40F7-A343-B90FDD1B93AD}" type="slidenum">
              <a:rPr lang="en-US" altLang="en-US" smtClean="0"/>
              <a:pPr/>
              <a:t>31</a:t>
            </a:fld>
            <a:endParaRPr lang="en-US" altLang="en-US" smtClean="0"/>
          </a:p>
        </p:txBody>
      </p:sp>
    </p:spTree>
    <p:extLst>
      <p:ext uri="{BB962C8B-B14F-4D97-AF65-F5344CB8AC3E}">
        <p14:creationId xmlns:p14="http://schemas.microsoft.com/office/powerpoint/2010/main" val="2752336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CA" altLang="en-US" smtClean="0"/>
          </a:p>
        </p:txBody>
      </p:sp>
      <p:sp>
        <p:nvSpPr>
          <p:cNvPr id="14340"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57066" indent="-291179">
              <a:defRPr>
                <a:solidFill>
                  <a:schemeClr val="tx1"/>
                </a:solidFill>
                <a:latin typeface="Times New Roman" panose="02020603050405020304" pitchFamily="18" charset="0"/>
                <a:cs typeface="Arial" panose="020B0604020202020204" pitchFamily="34" charset="0"/>
              </a:defRPr>
            </a:lvl2pPr>
            <a:lvl3pPr marL="1164717" indent="-232943">
              <a:defRPr>
                <a:solidFill>
                  <a:schemeClr val="tx1"/>
                </a:solidFill>
                <a:latin typeface="Times New Roman" panose="02020603050405020304" pitchFamily="18" charset="0"/>
                <a:cs typeface="Arial" panose="020B0604020202020204" pitchFamily="34" charset="0"/>
              </a:defRPr>
            </a:lvl3pPr>
            <a:lvl4pPr marL="1630604" indent="-232943">
              <a:defRPr>
                <a:solidFill>
                  <a:schemeClr val="tx1"/>
                </a:solidFill>
                <a:latin typeface="Times New Roman" panose="02020603050405020304" pitchFamily="18" charset="0"/>
                <a:cs typeface="Arial" panose="020B0604020202020204" pitchFamily="34" charset="0"/>
              </a:defRPr>
            </a:lvl4pPr>
            <a:lvl5pPr marL="2096491" indent="-232943">
              <a:defRPr>
                <a:solidFill>
                  <a:schemeClr val="tx1"/>
                </a:solidFill>
                <a:latin typeface="Times New Roman" panose="02020603050405020304" pitchFamily="18"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B6131C97-C1E3-4D0C-B87A-B1BFD1DD3BE1}" type="slidenum">
              <a:rPr lang="en-CA" altLang="en-US" smtClean="0"/>
              <a:pPr/>
              <a:t>2</a:t>
            </a:fld>
            <a:endParaRPr lang="en-CA" altLang="en-US" smtClean="0"/>
          </a:p>
        </p:txBody>
      </p:sp>
    </p:spTree>
    <p:extLst>
      <p:ext uri="{BB962C8B-B14F-4D97-AF65-F5344CB8AC3E}">
        <p14:creationId xmlns:p14="http://schemas.microsoft.com/office/powerpoint/2010/main" val="33882409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42950" indent="-285750">
              <a:defRPr>
                <a:solidFill>
                  <a:schemeClr val="tx1"/>
                </a:solidFill>
                <a:latin typeface="Times New Roman" panose="02020603050405020304" pitchFamily="18" charset="0"/>
                <a:cs typeface="Arial" panose="020B0604020202020204" pitchFamily="34" charset="0"/>
              </a:defRPr>
            </a:lvl2pPr>
            <a:lvl3pPr marL="1143000" indent="-228600">
              <a:defRPr>
                <a:solidFill>
                  <a:schemeClr val="tx1"/>
                </a:solidFill>
                <a:latin typeface="Times New Roman" panose="02020603050405020304" pitchFamily="18" charset="0"/>
                <a:cs typeface="Arial" panose="020B0604020202020204" pitchFamily="34" charset="0"/>
              </a:defRPr>
            </a:lvl3pPr>
            <a:lvl4pPr marL="1600200" indent="-228600">
              <a:defRPr>
                <a:solidFill>
                  <a:schemeClr val="tx1"/>
                </a:solidFill>
                <a:latin typeface="Times New Roman" panose="02020603050405020304" pitchFamily="18" charset="0"/>
                <a:cs typeface="Arial" panose="020B0604020202020204" pitchFamily="34" charset="0"/>
              </a:defRPr>
            </a:lvl4pPr>
            <a:lvl5pPr marL="2057400" indent="-22860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6D4AC079-F24E-441E-941A-125C43C6BC80}" type="slidenum">
              <a:rPr lang="en-US" altLang="en-US" smtClean="0"/>
              <a:pPr/>
              <a:t>32</a:t>
            </a:fld>
            <a:endParaRPr lang="en-US" altLang="en-US" smtClean="0"/>
          </a:p>
        </p:txBody>
      </p:sp>
    </p:spTree>
    <p:extLst>
      <p:ext uri="{BB962C8B-B14F-4D97-AF65-F5344CB8AC3E}">
        <p14:creationId xmlns:p14="http://schemas.microsoft.com/office/powerpoint/2010/main" val="30905778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42950" indent="-285750">
              <a:defRPr>
                <a:solidFill>
                  <a:schemeClr val="tx1"/>
                </a:solidFill>
                <a:latin typeface="Times New Roman" panose="02020603050405020304" pitchFamily="18" charset="0"/>
                <a:cs typeface="Arial" panose="020B0604020202020204" pitchFamily="34" charset="0"/>
              </a:defRPr>
            </a:lvl2pPr>
            <a:lvl3pPr marL="1143000" indent="-228600">
              <a:defRPr>
                <a:solidFill>
                  <a:schemeClr val="tx1"/>
                </a:solidFill>
                <a:latin typeface="Times New Roman" panose="02020603050405020304" pitchFamily="18" charset="0"/>
                <a:cs typeface="Arial" panose="020B0604020202020204" pitchFamily="34" charset="0"/>
              </a:defRPr>
            </a:lvl3pPr>
            <a:lvl4pPr marL="1600200" indent="-228600">
              <a:defRPr>
                <a:solidFill>
                  <a:schemeClr val="tx1"/>
                </a:solidFill>
                <a:latin typeface="Times New Roman" panose="02020603050405020304" pitchFamily="18" charset="0"/>
                <a:cs typeface="Arial" panose="020B0604020202020204" pitchFamily="34" charset="0"/>
              </a:defRPr>
            </a:lvl4pPr>
            <a:lvl5pPr marL="2057400" indent="-22860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7E7D8F90-8C0F-4C10-926F-A771CD3297B8}" type="slidenum">
              <a:rPr lang="en-US" altLang="en-US" smtClean="0"/>
              <a:pPr/>
              <a:t>33</a:t>
            </a:fld>
            <a:endParaRPr lang="en-US" altLang="en-US" smtClean="0"/>
          </a:p>
        </p:txBody>
      </p:sp>
    </p:spTree>
    <p:extLst>
      <p:ext uri="{BB962C8B-B14F-4D97-AF65-F5344CB8AC3E}">
        <p14:creationId xmlns:p14="http://schemas.microsoft.com/office/powerpoint/2010/main" val="2127621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42950" indent="-285750">
              <a:defRPr>
                <a:solidFill>
                  <a:schemeClr val="tx1"/>
                </a:solidFill>
                <a:latin typeface="Times New Roman" panose="02020603050405020304" pitchFamily="18" charset="0"/>
                <a:cs typeface="Arial" panose="020B0604020202020204" pitchFamily="34" charset="0"/>
              </a:defRPr>
            </a:lvl2pPr>
            <a:lvl3pPr marL="1143000" indent="-228600">
              <a:defRPr>
                <a:solidFill>
                  <a:schemeClr val="tx1"/>
                </a:solidFill>
                <a:latin typeface="Times New Roman" panose="02020603050405020304" pitchFamily="18" charset="0"/>
                <a:cs typeface="Arial" panose="020B0604020202020204" pitchFamily="34" charset="0"/>
              </a:defRPr>
            </a:lvl3pPr>
            <a:lvl4pPr marL="1600200" indent="-228600">
              <a:defRPr>
                <a:solidFill>
                  <a:schemeClr val="tx1"/>
                </a:solidFill>
                <a:latin typeface="Times New Roman" panose="02020603050405020304" pitchFamily="18" charset="0"/>
                <a:cs typeface="Arial" panose="020B0604020202020204" pitchFamily="34" charset="0"/>
              </a:defRPr>
            </a:lvl4pPr>
            <a:lvl5pPr marL="2057400" indent="-22860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7CC1712B-F44F-4B94-A4C1-292D196731E8}" type="slidenum">
              <a:rPr lang="en-US" altLang="en-US" smtClean="0"/>
              <a:pPr/>
              <a:t>34</a:t>
            </a:fld>
            <a:endParaRPr lang="en-US" altLang="en-US" smtClean="0"/>
          </a:p>
        </p:txBody>
      </p:sp>
    </p:spTree>
    <p:extLst>
      <p:ext uri="{BB962C8B-B14F-4D97-AF65-F5344CB8AC3E}">
        <p14:creationId xmlns:p14="http://schemas.microsoft.com/office/powerpoint/2010/main" val="42309319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42950" indent="-285750">
              <a:defRPr>
                <a:solidFill>
                  <a:schemeClr val="tx1"/>
                </a:solidFill>
                <a:latin typeface="Times New Roman" panose="02020603050405020304" pitchFamily="18" charset="0"/>
                <a:cs typeface="Arial" panose="020B0604020202020204" pitchFamily="34" charset="0"/>
              </a:defRPr>
            </a:lvl2pPr>
            <a:lvl3pPr marL="1143000" indent="-228600">
              <a:defRPr>
                <a:solidFill>
                  <a:schemeClr val="tx1"/>
                </a:solidFill>
                <a:latin typeface="Times New Roman" panose="02020603050405020304" pitchFamily="18" charset="0"/>
                <a:cs typeface="Arial" panose="020B0604020202020204" pitchFamily="34" charset="0"/>
              </a:defRPr>
            </a:lvl3pPr>
            <a:lvl4pPr marL="1600200" indent="-228600">
              <a:defRPr>
                <a:solidFill>
                  <a:schemeClr val="tx1"/>
                </a:solidFill>
                <a:latin typeface="Times New Roman" panose="02020603050405020304" pitchFamily="18" charset="0"/>
                <a:cs typeface="Arial" panose="020B0604020202020204" pitchFamily="34" charset="0"/>
              </a:defRPr>
            </a:lvl4pPr>
            <a:lvl5pPr marL="2057400" indent="-228600">
              <a:defRPr>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35F2B961-6D3A-458B-BB8E-D9E5850642D5}" type="slidenum">
              <a:rPr lang="en-US" altLang="en-US" smtClean="0"/>
              <a:pPr/>
              <a:t>35</a:t>
            </a:fld>
            <a:endParaRPr lang="en-US" altLang="en-US" smtClean="0"/>
          </a:p>
        </p:txBody>
      </p:sp>
    </p:spTree>
    <p:extLst>
      <p:ext uri="{BB962C8B-B14F-4D97-AF65-F5344CB8AC3E}">
        <p14:creationId xmlns:p14="http://schemas.microsoft.com/office/powerpoint/2010/main" val="3284082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70007" indent="-296033">
              <a:defRPr>
                <a:solidFill>
                  <a:schemeClr val="tx1"/>
                </a:solidFill>
                <a:latin typeface="Times New Roman" panose="02020603050405020304" pitchFamily="18" charset="0"/>
                <a:cs typeface="Arial" panose="020B0604020202020204" pitchFamily="34" charset="0"/>
              </a:defRPr>
            </a:lvl2pPr>
            <a:lvl3pPr marL="1185747" indent="-236179">
              <a:defRPr>
                <a:solidFill>
                  <a:schemeClr val="tx1"/>
                </a:solidFill>
                <a:latin typeface="Times New Roman" panose="02020603050405020304" pitchFamily="18" charset="0"/>
                <a:cs typeface="Arial" panose="020B0604020202020204" pitchFamily="34" charset="0"/>
              </a:defRPr>
            </a:lvl3pPr>
            <a:lvl4pPr marL="1661340" indent="-236179">
              <a:defRPr>
                <a:solidFill>
                  <a:schemeClr val="tx1"/>
                </a:solidFill>
                <a:latin typeface="Times New Roman" panose="02020603050405020304" pitchFamily="18" charset="0"/>
                <a:cs typeface="Arial" panose="020B0604020202020204" pitchFamily="34" charset="0"/>
              </a:defRPr>
            </a:lvl4pPr>
            <a:lvl5pPr marL="2135315" indent="-236179">
              <a:defRPr>
                <a:solidFill>
                  <a:schemeClr val="tx1"/>
                </a:solidFill>
                <a:latin typeface="Times New Roman" panose="02020603050405020304" pitchFamily="18" charset="0"/>
                <a:cs typeface="Arial" panose="020B0604020202020204" pitchFamily="34" charset="0"/>
              </a:defRPr>
            </a:lvl5pPr>
            <a:lvl6pPr marL="2601201"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67088"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532975"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98862"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B11E590B-335A-412F-B273-B206FC38361F}" type="slidenum">
              <a:rPr lang="en-US" altLang="en-US" smtClean="0"/>
              <a:pPr/>
              <a:t>3</a:t>
            </a:fld>
            <a:endParaRPr lang="en-US" altLang="en-US" smtClean="0"/>
          </a:p>
        </p:txBody>
      </p:sp>
    </p:spTree>
    <p:extLst>
      <p:ext uri="{BB962C8B-B14F-4D97-AF65-F5344CB8AC3E}">
        <p14:creationId xmlns:p14="http://schemas.microsoft.com/office/powerpoint/2010/main" val="868097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70007" indent="-296033">
              <a:defRPr>
                <a:solidFill>
                  <a:schemeClr val="tx1"/>
                </a:solidFill>
                <a:latin typeface="Times New Roman" panose="02020603050405020304" pitchFamily="18" charset="0"/>
                <a:cs typeface="Arial" panose="020B0604020202020204" pitchFamily="34" charset="0"/>
              </a:defRPr>
            </a:lvl2pPr>
            <a:lvl3pPr marL="1185747" indent="-236179">
              <a:defRPr>
                <a:solidFill>
                  <a:schemeClr val="tx1"/>
                </a:solidFill>
                <a:latin typeface="Times New Roman" panose="02020603050405020304" pitchFamily="18" charset="0"/>
                <a:cs typeface="Arial" panose="020B0604020202020204" pitchFamily="34" charset="0"/>
              </a:defRPr>
            </a:lvl3pPr>
            <a:lvl4pPr marL="1661340" indent="-236179">
              <a:defRPr>
                <a:solidFill>
                  <a:schemeClr val="tx1"/>
                </a:solidFill>
                <a:latin typeface="Times New Roman" panose="02020603050405020304" pitchFamily="18" charset="0"/>
                <a:cs typeface="Arial" panose="020B0604020202020204" pitchFamily="34" charset="0"/>
              </a:defRPr>
            </a:lvl4pPr>
            <a:lvl5pPr marL="2135315" indent="-236179">
              <a:defRPr>
                <a:solidFill>
                  <a:schemeClr val="tx1"/>
                </a:solidFill>
                <a:latin typeface="Times New Roman" panose="02020603050405020304" pitchFamily="18" charset="0"/>
                <a:cs typeface="Arial" panose="020B0604020202020204" pitchFamily="34" charset="0"/>
              </a:defRPr>
            </a:lvl5pPr>
            <a:lvl6pPr marL="2601201"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67088"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532975"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98862"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21C03BCF-BB99-4224-9441-E3298582E4CF}" type="slidenum">
              <a:rPr lang="en-US" altLang="en-US" smtClean="0"/>
              <a:pPr/>
              <a:t>4</a:t>
            </a:fld>
            <a:endParaRPr lang="en-US" altLang="en-US" smtClean="0"/>
          </a:p>
        </p:txBody>
      </p:sp>
    </p:spTree>
    <p:extLst>
      <p:ext uri="{BB962C8B-B14F-4D97-AF65-F5344CB8AC3E}">
        <p14:creationId xmlns:p14="http://schemas.microsoft.com/office/powerpoint/2010/main" val="2222535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70007" indent="-296033">
              <a:defRPr>
                <a:solidFill>
                  <a:schemeClr val="tx1"/>
                </a:solidFill>
                <a:latin typeface="Times New Roman" panose="02020603050405020304" pitchFamily="18" charset="0"/>
                <a:cs typeface="Arial" panose="020B0604020202020204" pitchFamily="34" charset="0"/>
              </a:defRPr>
            </a:lvl2pPr>
            <a:lvl3pPr marL="1185747" indent="-236179">
              <a:defRPr>
                <a:solidFill>
                  <a:schemeClr val="tx1"/>
                </a:solidFill>
                <a:latin typeface="Times New Roman" panose="02020603050405020304" pitchFamily="18" charset="0"/>
                <a:cs typeface="Arial" panose="020B0604020202020204" pitchFamily="34" charset="0"/>
              </a:defRPr>
            </a:lvl3pPr>
            <a:lvl4pPr marL="1661340" indent="-236179">
              <a:defRPr>
                <a:solidFill>
                  <a:schemeClr val="tx1"/>
                </a:solidFill>
                <a:latin typeface="Times New Roman" panose="02020603050405020304" pitchFamily="18" charset="0"/>
                <a:cs typeface="Arial" panose="020B0604020202020204" pitchFamily="34" charset="0"/>
              </a:defRPr>
            </a:lvl4pPr>
            <a:lvl5pPr marL="2135315" indent="-236179">
              <a:defRPr>
                <a:solidFill>
                  <a:schemeClr val="tx1"/>
                </a:solidFill>
                <a:latin typeface="Times New Roman" panose="02020603050405020304" pitchFamily="18" charset="0"/>
                <a:cs typeface="Arial" panose="020B0604020202020204" pitchFamily="34" charset="0"/>
              </a:defRPr>
            </a:lvl5pPr>
            <a:lvl6pPr marL="2601201"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67088"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532975"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98862"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21C03BCF-BB99-4224-9441-E3298582E4CF}" type="slidenum">
              <a:rPr lang="en-US" altLang="en-US" smtClean="0"/>
              <a:pPr/>
              <a:t>6</a:t>
            </a:fld>
            <a:endParaRPr lang="en-US" altLang="en-US" smtClean="0"/>
          </a:p>
        </p:txBody>
      </p:sp>
    </p:spTree>
    <p:extLst>
      <p:ext uri="{BB962C8B-B14F-4D97-AF65-F5344CB8AC3E}">
        <p14:creationId xmlns:p14="http://schemas.microsoft.com/office/powerpoint/2010/main" val="1118130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70007" indent="-296033">
              <a:defRPr>
                <a:solidFill>
                  <a:schemeClr val="tx1"/>
                </a:solidFill>
                <a:latin typeface="Times New Roman" panose="02020603050405020304" pitchFamily="18" charset="0"/>
                <a:cs typeface="Arial" panose="020B0604020202020204" pitchFamily="34" charset="0"/>
              </a:defRPr>
            </a:lvl2pPr>
            <a:lvl3pPr marL="1185747" indent="-236179">
              <a:defRPr>
                <a:solidFill>
                  <a:schemeClr val="tx1"/>
                </a:solidFill>
                <a:latin typeface="Times New Roman" panose="02020603050405020304" pitchFamily="18" charset="0"/>
                <a:cs typeface="Arial" panose="020B0604020202020204" pitchFamily="34" charset="0"/>
              </a:defRPr>
            </a:lvl3pPr>
            <a:lvl4pPr marL="1661340" indent="-236179">
              <a:defRPr>
                <a:solidFill>
                  <a:schemeClr val="tx1"/>
                </a:solidFill>
                <a:latin typeface="Times New Roman" panose="02020603050405020304" pitchFamily="18" charset="0"/>
                <a:cs typeface="Arial" panose="020B0604020202020204" pitchFamily="34" charset="0"/>
              </a:defRPr>
            </a:lvl4pPr>
            <a:lvl5pPr marL="2135315" indent="-236179">
              <a:defRPr>
                <a:solidFill>
                  <a:schemeClr val="tx1"/>
                </a:solidFill>
                <a:latin typeface="Times New Roman" panose="02020603050405020304" pitchFamily="18" charset="0"/>
                <a:cs typeface="Arial" panose="020B0604020202020204" pitchFamily="34" charset="0"/>
              </a:defRPr>
            </a:lvl5pPr>
            <a:lvl6pPr marL="2601201"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67088"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532975"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98862" indent="-236179"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21C03BCF-BB99-4224-9441-E3298582E4CF}" type="slidenum">
              <a:rPr lang="en-US" altLang="en-US" smtClean="0"/>
              <a:pPr/>
              <a:t>7</a:t>
            </a:fld>
            <a:endParaRPr lang="en-US" altLang="en-US" smtClean="0"/>
          </a:p>
        </p:txBody>
      </p:sp>
    </p:spTree>
    <p:extLst>
      <p:ext uri="{BB962C8B-B14F-4D97-AF65-F5344CB8AC3E}">
        <p14:creationId xmlns:p14="http://schemas.microsoft.com/office/powerpoint/2010/main" val="3306086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57066" indent="-291179">
              <a:defRPr>
                <a:solidFill>
                  <a:schemeClr val="tx1"/>
                </a:solidFill>
                <a:latin typeface="Times New Roman" panose="02020603050405020304" pitchFamily="18" charset="0"/>
                <a:cs typeface="Arial" panose="020B0604020202020204" pitchFamily="34" charset="0"/>
              </a:defRPr>
            </a:lvl2pPr>
            <a:lvl3pPr marL="1164717" indent="-232943">
              <a:defRPr>
                <a:solidFill>
                  <a:schemeClr val="tx1"/>
                </a:solidFill>
                <a:latin typeface="Times New Roman" panose="02020603050405020304" pitchFamily="18" charset="0"/>
                <a:cs typeface="Arial" panose="020B0604020202020204" pitchFamily="34" charset="0"/>
              </a:defRPr>
            </a:lvl3pPr>
            <a:lvl4pPr marL="1630604" indent="-232943">
              <a:defRPr>
                <a:solidFill>
                  <a:schemeClr val="tx1"/>
                </a:solidFill>
                <a:latin typeface="Times New Roman" panose="02020603050405020304" pitchFamily="18" charset="0"/>
                <a:cs typeface="Arial" panose="020B0604020202020204" pitchFamily="34" charset="0"/>
              </a:defRPr>
            </a:lvl4pPr>
            <a:lvl5pPr marL="2096491" indent="-232943">
              <a:defRPr>
                <a:solidFill>
                  <a:schemeClr val="tx1"/>
                </a:solidFill>
                <a:latin typeface="Times New Roman" panose="02020603050405020304" pitchFamily="18"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7CB0BCD9-6F35-46EE-B5E7-D6570587DAA3}" type="slidenum">
              <a:rPr lang="en-CA" altLang="en-US" smtClean="0">
                <a:solidFill>
                  <a:srgbClr val="000000"/>
                </a:solidFill>
              </a:rPr>
              <a:pPr/>
              <a:t>9</a:t>
            </a:fld>
            <a:endParaRPr lang="en-CA" altLang="en-US" smtClean="0">
              <a:solidFill>
                <a:srgbClr val="000000"/>
              </a:solidFill>
            </a:endParaRPr>
          </a:p>
        </p:txBody>
      </p:sp>
    </p:spTree>
    <p:extLst>
      <p:ext uri="{BB962C8B-B14F-4D97-AF65-F5344CB8AC3E}">
        <p14:creationId xmlns:p14="http://schemas.microsoft.com/office/powerpoint/2010/main" val="1063159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fr-FR" smtClean="0"/>
          </a:p>
          <a:p>
            <a:endParaRPr lang="en-US" altLang="fr-FR" smtClean="0"/>
          </a:p>
          <a:p>
            <a:endParaRPr lang="fr-CA" altLang="fr-FR" smtClean="0"/>
          </a:p>
        </p:txBody>
      </p:sp>
      <p:sp>
        <p:nvSpPr>
          <p:cNvPr id="2355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57066" indent="-291179">
              <a:defRPr>
                <a:solidFill>
                  <a:schemeClr val="tx1"/>
                </a:solidFill>
                <a:latin typeface="Times New Roman" panose="02020603050405020304" pitchFamily="18" charset="0"/>
                <a:cs typeface="Arial" panose="020B0604020202020204" pitchFamily="34" charset="0"/>
              </a:defRPr>
            </a:lvl2pPr>
            <a:lvl3pPr marL="1164717" indent="-232943">
              <a:defRPr>
                <a:solidFill>
                  <a:schemeClr val="tx1"/>
                </a:solidFill>
                <a:latin typeface="Times New Roman" panose="02020603050405020304" pitchFamily="18" charset="0"/>
                <a:cs typeface="Arial" panose="020B0604020202020204" pitchFamily="34" charset="0"/>
              </a:defRPr>
            </a:lvl3pPr>
            <a:lvl4pPr marL="1630604" indent="-232943">
              <a:defRPr>
                <a:solidFill>
                  <a:schemeClr val="tx1"/>
                </a:solidFill>
                <a:latin typeface="Times New Roman" panose="02020603050405020304" pitchFamily="18" charset="0"/>
                <a:cs typeface="Arial" panose="020B0604020202020204" pitchFamily="34" charset="0"/>
              </a:defRPr>
            </a:lvl4pPr>
            <a:lvl5pPr marL="2096491" indent="-232943">
              <a:defRPr>
                <a:solidFill>
                  <a:schemeClr val="tx1"/>
                </a:solidFill>
                <a:latin typeface="Times New Roman" panose="02020603050405020304" pitchFamily="18"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A4FD1314-A6A1-42CF-9BC8-BFB14E4E10D8}" type="slidenum">
              <a:rPr lang="en-US" altLang="fr-FR" smtClean="0"/>
              <a:pPr/>
              <a:t>10</a:t>
            </a:fld>
            <a:endParaRPr lang="en-US" altLang="fr-FR" smtClean="0"/>
          </a:p>
        </p:txBody>
      </p:sp>
    </p:spTree>
    <p:extLst>
      <p:ext uri="{BB962C8B-B14F-4D97-AF65-F5344CB8AC3E}">
        <p14:creationId xmlns:p14="http://schemas.microsoft.com/office/powerpoint/2010/main" val="2030354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fr-FR"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anose="02020603050405020304" pitchFamily="18" charset="0"/>
                <a:cs typeface="Arial" panose="020B0604020202020204" pitchFamily="34" charset="0"/>
              </a:defRPr>
            </a:lvl1pPr>
            <a:lvl2pPr marL="757066" indent="-291179">
              <a:defRPr>
                <a:solidFill>
                  <a:schemeClr val="tx1"/>
                </a:solidFill>
                <a:latin typeface="Times New Roman" panose="02020603050405020304" pitchFamily="18" charset="0"/>
                <a:cs typeface="Arial" panose="020B0604020202020204" pitchFamily="34" charset="0"/>
              </a:defRPr>
            </a:lvl2pPr>
            <a:lvl3pPr marL="1164717" indent="-232943">
              <a:defRPr>
                <a:solidFill>
                  <a:schemeClr val="tx1"/>
                </a:solidFill>
                <a:latin typeface="Times New Roman" panose="02020603050405020304" pitchFamily="18" charset="0"/>
                <a:cs typeface="Arial" panose="020B0604020202020204" pitchFamily="34" charset="0"/>
              </a:defRPr>
            </a:lvl3pPr>
            <a:lvl4pPr marL="1630604" indent="-232943">
              <a:defRPr>
                <a:solidFill>
                  <a:schemeClr val="tx1"/>
                </a:solidFill>
                <a:latin typeface="Times New Roman" panose="02020603050405020304" pitchFamily="18" charset="0"/>
                <a:cs typeface="Arial" panose="020B0604020202020204" pitchFamily="34" charset="0"/>
              </a:defRPr>
            </a:lvl4pPr>
            <a:lvl5pPr marL="2096491" indent="-232943">
              <a:defRPr>
                <a:solidFill>
                  <a:schemeClr val="tx1"/>
                </a:solidFill>
                <a:latin typeface="Times New Roman" panose="02020603050405020304" pitchFamily="18"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Times New Roman" panose="02020603050405020304" pitchFamily="18" charset="0"/>
                <a:cs typeface="Arial" panose="020B0604020202020204" pitchFamily="34" charset="0"/>
              </a:defRPr>
            </a:lvl9pPr>
          </a:lstStyle>
          <a:p>
            <a:fld id="{CCE559CB-3E51-45C7-9D76-A4CC23900DE7}" type="slidenum">
              <a:rPr lang="en-US" altLang="fr-FR" smtClean="0"/>
              <a:pPr/>
              <a:t>11</a:t>
            </a:fld>
            <a:endParaRPr lang="en-US" altLang="fr-FR" smtClean="0"/>
          </a:p>
        </p:txBody>
      </p:sp>
    </p:spTree>
    <p:extLst>
      <p:ext uri="{BB962C8B-B14F-4D97-AF65-F5344CB8AC3E}">
        <p14:creationId xmlns:p14="http://schemas.microsoft.com/office/powerpoint/2010/main" val="3470372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476673"/>
            <a:ext cx="10363200" cy="1470025"/>
          </a:xfrm>
        </p:spPr>
        <p:txBody>
          <a:bodyPr/>
          <a:lstStyle/>
          <a:p>
            <a:r>
              <a:rPr lang="en-US" smtClean="0"/>
              <a:t>Click to edit Master title style</a:t>
            </a:r>
            <a:endParaRPr lang="en-CA" dirty="0"/>
          </a:p>
        </p:txBody>
      </p:sp>
      <p:sp>
        <p:nvSpPr>
          <p:cNvPr id="3" name="Subtitle 2"/>
          <p:cNvSpPr>
            <a:spLocks noGrp="1"/>
          </p:cNvSpPr>
          <p:nvPr>
            <p:ph type="subTitle" idx="1"/>
          </p:nvPr>
        </p:nvSpPr>
        <p:spPr>
          <a:xfrm>
            <a:off x="1828800" y="1988840"/>
            <a:ext cx="8534400" cy="7920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dirty="0"/>
          </a:p>
        </p:txBody>
      </p:sp>
    </p:spTree>
    <p:extLst>
      <p:ext uri="{BB962C8B-B14F-4D97-AF65-F5344CB8AC3E}">
        <p14:creationId xmlns:p14="http://schemas.microsoft.com/office/powerpoint/2010/main" val="238598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8E0A03D0-BB35-45EF-8B47-B9806BF70629}" type="slidenum">
              <a:rPr lang="en-CA" altLang="en-US"/>
              <a:pPr>
                <a:defRPr/>
              </a:pPr>
              <a:t>‹#›</a:t>
            </a:fld>
            <a:endParaRPr lang="en-CA" altLang="en-US" dirty="0"/>
          </a:p>
        </p:txBody>
      </p:sp>
    </p:spTree>
    <p:extLst>
      <p:ext uri="{BB962C8B-B14F-4D97-AF65-F5344CB8AC3E}">
        <p14:creationId xmlns:p14="http://schemas.microsoft.com/office/powerpoint/2010/main" val="781540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103445" y="404664"/>
            <a:ext cx="9601067" cy="1080120"/>
          </a:xfrm>
        </p:spPr>
        <p:txBody>
          <a:bodyPr>
            <a:normAutofit/>
          </a:bodyPr>
          <a:lstStyle>
            <a:lvl1pPr>
              <a:defRPr sz="3800"/>
            </a:lvl1pPr>
          </a:lstStyle>
          <a:p>
            <a:r>
              <a:rPr lang="en-US" smtClean="0"/>
              <a:t>Click to edit Master title style</a:t>
            </a:r>
            <a:endParaRPr lang="en-CA"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8"/>
          <p:cNvSpPr>
            <a:spLocks noGrp="1"/>
          </p:cNvSpPr>
          <p:nvPr>
            <p:ph type="sldNum" sz="quarter" idx="10"/>
          </p:nvPr>
        </p:nvSpPr>
        <p:spPr>
          <a:xfrm>
            <a:off x="4673600" y="6232525"/>
            <a:ext cx="2844800" cy="365125"/>
          </a:xfrm>
        </p:spPr>
        <p:txBody>
          <a:bodyPr/>
          <a:lstStyle>
            <a:lvl1pPr algn="ctr">
              <a:defRPr>
                <a:solidFill>
                  <a:schemeClr val="bg1"/>
                </a:solidFill>
              </a:defRPr>
            </a:lvl1pPr>
          </a:lstStyle>
          <a:p>
            <a:pPr>
              <a:defRPr/>
            </a:pPr>
            <a:fld id="{59927031-2B6F-422F-9FEC-47CF5F7B6568}" type="slidenum">
              <a:rPr lang="en-CA" altLang="en-US"/>
              <a:pPr>
                <a:defRPr/>
              </a:pPr>
              <a:t>‹#›</a:t>
            </a:fld>
            <a:endParaRPr lang="en-CA" altLang="en-US" dirty="0"/>
          </a:p>
        </p:txBody>
      </p:sp>
    </p:spTree>
    <p:extLst>
      <p:ext uri="{BB962C8B-B14F-4D97-AF65-F5344CB8AC3E}">
        <p14:creationId xmlns:p14="http://schemas.microsoft.com/office/powerpoint/2010/main" val="1187781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9" name="Title 1"/>
          <p:cNvSpPr>
            <a:spLocks noGrp="1"/>
          </p:cNvSpPr>
          <p:nvPr>
            <p:ph type="title"/>
          </p:nvPr>
        </p:nvSpPr>
        <p:spPr>
          <a:xfrm>
            <a:off x="1103445" y="404664"/>
            <a:ext cx="9601067" cy="1080120"/>
          </a:xfrm>
        </p:spPr>
        <p:txBody>
          <a:bodyPr>
            <a:normAutofit/>
          </a:bodyPr>
          <a:lstStyle>
            <a:lvl1pPr>
              <a:defRPr sz="3800"/>
            </a:lvl1pPr>
          </a:lstStyle>
          <a:p>
            <a:r>
              <a:rPr lang="en-US" smtClean="0"/>
              <a:t>Click to edit Master title style</a:t>
            </a:r>
            <a:endParaRPr lang="en-CA" dirty="0"/>
          </a:p>
        </p:txBody>
      </p:sp>
      <p:sp>
        <p:nvSpPr>
          <p:cNvPr id="6" name="Slide Number Placeholder 8"/>
          <p:cNvSpPr>
            <a:spLocks noGrp="1"/>
          </p:cNvSpPr>
          <p:nvPr>
            <p:ph type="sldNum" sz="quarter" idx="10"/>
          </p:nvPr>
        </p:nvSpPr>
        <p:spPr>
          <a:xfrm>
            <a:off x="4673600" y="6232525"/>
            <a:ext cx="2844800" cy="365125"/>
          </a:xfrm>
        </p:spPr>
        <p:txBody>
          <a:bodyPr/>
          <a:lstStyle>
            <a:lvl1pPr algn="ctr">
              <a:defRPr>
                <a:solidFill>
                  <a:schemeClr val="bg1"/>
                </a:solidFill>
              </a:defRPr>
            </a:lvl1pPr>
          </a:lstStyle>
          <a:p>
            <a:pPr>
              <a:defRPr/>
            </a:pPr>
            <a:fld id="{7B5D2BB4-16F0-4D93-85D1-88B883C4735B}" type="slidenum">
              <a:rPr lang="en-CA" altLang="en-US"/>
              <a:pPr>
                <a:defRPr/>
              </a:pPr>
              <a:t>‹#›</a:t>
            </a:fld>
            <a:endParaRPr lang="en-CA" altLang="en-US" dirty="0"/>
          </a:p>
        </p:txBody>
      </p:sp>
    </p:spTree>
    <p:extLst>
      <p:ext uri="{BB962C8B-B14F-4D97-AF65-F5344CB8AC3E}">
        <p14:creationId xmlns:p14="http://schemas.microsoft.com/office/powerpoint/2010/main" val="3263007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4743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endParaRPr lang="en-CA"/>
          </a:p>
        </p:txBody>
      </p:sp>
      <p:sp>
        <p:nvSpPr>
          <p:cNvPr id="8" name="Footer Placeholder 4"/>
          <p:cNvSpPr>
            <a:spLocks noGrp="1"/>
          </p:cNvSpPr>
          <p:nvPr>
            <p:ph type="ftr" sz="quarter" idx="11"/>
          </p:nvPr>
        </p:nvSpPr>
        <p:spPr/>
        <p:txBody>
          <a:bodyPr/>
          <a:lstStyle>
            <a:lvl1pPr>
              <a:defRPr/>
            </a:lvl1pPr>
          </a:lstStyle>
          <a:p>
            <a:pPr>
              <a:defRPr/>
            </a:pPr>
            <a:endParaRPr lang="en-CA"/>
          </a:p>
        </p:txBody>
      </p:sp>
      <p:sp>
        <p:nvSpPr>
          <p:cNvPr id="9" name="Slide Number Placeholder 5"/>
          <p:cNvSpPr>
            <a:spLocks noGrp="1"/>
          </p:cNvSpPr>
          <p:nvPr>
            <p:ph type="sldNum" sz="quarter" idx="12"/>
          </p:nvPr>
        </p:nvSpPr>
        <p:spPr/>
        <p:txBody>
          <a:bodyPr/>
          <a:lstStyle>
            <a:lvl1pPr>
              <a:defRPr/>
            </a:lvl1pPr>
          </a:lstStyle>
          <a:p>
            <a:pPr>
              <a:defRPr/>
            </a:pPr>
            <a:fld id="{DD3C2F07-7554-46F9-B96D-FC03F133D2FC}" type="slidenum">
              <a:rPr lang="en-CA" altLang="en-US"/>
              <a:pPr>
                <a:defRPr/>
              </a:pPr>
              <a:t>‹#›</a:t>
            </a:fld>
            <a:endParaRPr lang="en-CA" altLang="en-US" dirty="0"/>
          </a:p>
        </p:txBody>
      </p:sp>
    </p:spTree>
    <p:extLst>
      <p:ext uri="{BB962C8B-B14F-4D97-AF65-F5344CB8AC3E}">
        <p14:creationId xmlns:p14="http://schemas.microsoft.com/office/powerpoint/2010/main" val="615602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4291606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5820223E-35D5-45BD-94D2-995E023F2FE8}" type="slidenum">
              <a:rPr lang="en-CA" altLang="en-US"/>
              <a:pPr>
                <a:defRPr/>
              </a:pPr>
              <a:t>‹#›</a:t>
            </a:fld>
            <a:endParaRPr lang="en-CA" altLang="en-US" dirty="0"/>
          </a:p>
        </p:txBody>
      </p:sp>
    </p:spTree>
    <p:extLst>
      <p:ext uri="{BB962C8B-B14F-4D97-AF65-F5344CB8AC3E}">
        <p14:creationId xmlns:p14="http://schemas.microsoft.com/office/powerpoint/2010/main" val="2627997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CA"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2D73C380-33FC-444D-843C-867C512C73E9}" type="slidenum">
              <a:rPr lang="en-CA" altLang="en-US"/>
              <a:pPr>
                <a:defRPr/>
              </a:pPr>
              <a:t>‹#›</a:t>
            </a:fld>
            <a:endParaRPr lang="en-CA" altLang="en-US" dirty="0"/>
          </a:p>
        </p:txBody>
      </p:sp>
    </p:spTree>
    <p:extLst>
      <p:ext uri="{BB962C8B-B14F-4D97-AF65-F5344CB8AC3E}">
        <p14:creationId xmlns:p14="http://schemas.microsoft.com/office/powerpoint/2010/main" val="2266203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94700641-96DD-43EA-B072-C707E04ACE54}" type="slidenum">
              <a:rPr lang="en-CA" altLang="en-US"/>
              <a:pPr>
                <a:defRPr/>
              </a:pPr>
              <a:t>‹#›</a:t>
            </a:fld>
            <a:endParaRPr lang="en-CA" altLang="en-US" dirty="0"/>
          </a:p>
        </p:txBody>
      </p:sp>
    </p:spTree>
    <p:extLst>
      <p:ext uri="{BB962C8B-B14F-4D97-AF65-F5344CB8AC3E}">
        <p14:creationId xmlns:p14="http://schemas.microsoft.com/office/powerpoint/2010/main" val="327194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CA" altLang="en-US" smtClean="0"/>
              <a:t>Click to edit Master title style</a:t>
            </a:r>
          </a:p>
        </p:txBody>
      </p:sp>
      <p:sp>
        <p:nvSpPr>
          <p:cNvPr id="1027"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en-CA"/>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CA"/>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9C5CE481-4C28-40D6-ACD4-C77C182CBEDE}" type="slidenum">
              <a:rPr lang="en-CA" altLang="en-US"/>
              <a:pPr>
                <a:defRPr/>
              </a:pPr>
              <a:t>‹#›</a:t>
            </a:fld>
            <a:endParaRPr lang="en-CA" altLang="en-US" dirty="0"/>
          </a:p>
        </p:txBody>
      </p:sp>
    </p:spTree>
    <p:extLst>
      <p:ext uri="{BB962C8B-B14F-4D97-AF65-F5344CB8AC3E}">
        <p14:creationId xmlns:p14="http://schemas.microsoft.com/office/powerpoint/2010/main" val="858612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5.png"/><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notesSlide" Target="../notesSlides/notesSlide8.xml"/><Relationship Id="rId5" Type="http://schemas.openxmlformats.org/officeDocument/2006/relationships/slideLayout" Target="../slideLayouts/slideLayout3.xml"/><Relationship Id="rId4" Type="http://schemas.openxmlformats.org/officeDocument/2006/relationships/tags" Target="../tags/tag24.xml"/></Relationships>
</file>

<file path=ppt/slides/_rels/slide11.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image" Target="../media/image6.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notesSlide" Target="../notesSlides/notesSlide9.xml"/><Relationship Id="rId5" Type="http://schemas.openxmlformats.org/officeDocument/2006/relationships/slideLayout" Target="../slideLayouts/slideLayout2.xml"/><Relationship Id="rId4" Type="http://schemas.openxmlformats.org/officeDocument/2006/relationships/tags" Target="../tags/tag28.xml"/></Relationships>
</file>

<file path=ppt/slides/_rels/slide12.xml.rels><?xml version="1.0" encoding="UTF-8" standalone="yes"?>
<Relationships xmlns="http://schemas.openxmlformats.org/package/2006/relationships"><Relationship Id="rId8" Type="http://schemas.openxmlformats.org/officeDocument/2006/relationships/tags" Target="../tags/tag36.xml"/><Relationship Id="rId13" Type="http://schemas.openxmlformats.org/officeDocument/2006/relationships/tags" Target="../tags/tag41.xml"/><Relationship Id="rId3" Type="http://schemas.openxmlformats.org/officeDocument/2006/relationships/tags" Target="../tags/tag31.xml"/><Relationship Id="rId7" Type="http://schemas.openxmlformats.org/officeDocument/2006/relationships/tags" Target="../tags/tag35.xml"/><Relationship Id="rId12" Type="http://schemas.openxmlformats.org/officeDocument/2006/relationships/tags" Target="../tags/tag40.xml"/><Relationship Id="rId2" Type="http://schemas.openxmlformats.org/officeDocument/2006/relationships/tags" Target="../tags/tag30.xml"/><Relationship Id="rId16" Type="http://schemas.openxmlformats.org/officeDocument/2006/relationships/notesSlide" Target="../notesSlides/notesSlide10.xml"/><Relationship Id="rId1" Type="http://schemas.openxmlformats.org/officeDocument/2006/relationships/tags" Target="../tags/tag29.xml"/><Relationship Id="rId6" Type="http://schemas.openxmlformats.org/officeDocument/2006/relationships/tags" Target="../tags/tag34.xml"/><Relationship Id="rId11" Type="http://schemas.openxmlformats.org/officeDocument/2006/relationships/tags" Target="../tags/tag39.xml"/><Relationship Id="rId5" Type="http://schemas.openxmlformats.org/officeDocument/2006/relationships/tags" Target="../tags/tag33.xml"/><Relationship Id="rId15" Type="http://schemas.openxmlformats.org/officeDocument/2006/relationships/slideLayout" Target="../slideLayouts/slideLayout2.xml"/><Relationship Id="rId10" Type="http://schemas.openxmlformats.org/officeDocument/2006/relationships/tags" Target="../tags/tag38.xml"/><Relationship Id="rId4" Type="http://schemas.openxmlformats.org/officeDocument/2006/relationships/tags" Target="../tags/tag32.xml"/><Relationship Id="rId9" Type="http://schemas.openxmlformats.org/officeDocument/2006/relationships/tags" Target="../tags/tag37.xml"/><Relationship Id="rId14" Type="http://schemas.openxmlformats.org/officeDocument/2006/relationships/tags" Target="../tags/tag4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43.xml"/></Relationships>
</file>

<file path=ppt/slides/_rels/slide14.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notesSlide" Target="../notesSlides/notesSlide11.xml"/><Relationship Id="rId5" Type="http://schemas.openxmlformats.org/officeDocument/2006/relationships/slideLayout" Target="../slideLayouts/slideLayout3.xml"/><Relationship Id="rId4" Type="http://schemas.openxmlformats.org/officeDocument/2006/relationships/tags" Target="../tags/tag47.xml"/></Relationships>
</file>

<file path=ppt/slides/_rels/slide15.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notesSlide" Target="../notesSlides/notesSlide12.xml"/><Relationship Id="rId4"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2.xml"/></Relationships>
</file>

<file path=ppt/slides/_rels/slide24.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5" Type="http://schemas.openxmlformats.org/officeDocument/2006/relationships/notesSlide" Target="../notesSlides/notesSlide18.xml"/><Relationship Id="rId4"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2.xml"/></Relationships>
</file>

<file path=ppt/slides/_rels/slide28.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hyperlink" Target="http://rightsstatements.org/en/" TargetMode="External"/><Relationship Id="rId4"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luciana.duranti@ubc.ca"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mailto:champagne.cedric@uqam.ca" TargetMode="External"/></Relationships>
</file>

<file path=ppt/slides/_rels/slide4.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1.xml"/></Relationships>
</file>

<file path=ppt/slides/_rels/slide6.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4.png"/><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7.xml"/></Relationships>
</file>

<file path=ppt/slides/_rels/slide9.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hyperlink" Target="http://www.bac-lac.gc.ca/fra/a-notre-sujet/publications/strategie-numerique/Pages/strategie-numerique.aspx" TargetMode="Externa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3"/>
          <p:cNvSpPr>
            <a:spLocks noGrp="1"/>
          </p:cNvSpPr>
          <p:nvPr>
            <p:ph type="ctrTitle"/>
            <p:custDataLst>
              <p:tags r:id="rId1"/>
            </p:custDataLst>
          </p:nvPr>
        </p:nvSpPr>
        <p:spPr>
          <a:xfrm>
            <a:off x="914400" y="1022350"/>
            <a:ext cx="10363200" cy="1470025"/>
          </a:xfrm>
        </p:spPr>
        <p:txBody>
          <a:bodyPr/>
          <a:lstStyle/>
          <a:p>
            <a:r>
              <a:rPr lang="fr-CA" altLang="en-US" sz="4000" b="1" smtClean="0"/>
              <a:t>Le point sur Bibliothèque et Archives Canada</a:t>
            </a:r>
          </a:p>
        </p:txBody>
      </p:sp>
      <p:sp>
        <p:nvSpPr>
          <p:cNvPr id="7" name="Sous-titre 4"/>
          <p:cNvSpPr>
            <a:spLocks noGrp="1"/>
          </p:cNvSpPr>
          <p:nvPr>
            <p:ph type="subTitle" idx="1"/>
            <p:custDataLst>
              <p:tags r:id="rId2"/>
            </p:custDataLst>
          </p:nvPr>
        </p:nvSpPr>
        <p:spPr>
          <a:xfrm>
            <a:off x="1954213" y="2492375"/>
            <a:ext cx="9037637" cy="982663"/>
          </a:xfrm>
        </p:spPr>
        <p:txBody>
          <a:bodyPr/>
          <a:lstStyle/>
          <a:p>
            <a:pPr>
              <a:defRPr/>
            </a:pPr>
            <a:r>
              <a:rPr lang="fr-CA" sz="2800" dirty="0" smtClean="0">
                <a:latin typeface="+mj-lt"/>
              </a:rPr>
              <a:t>Présentation à la Super conférence </a:t>
            </a:r>
            <a:r>
              <a:rPr lang="fr-CA" sz="2800" smtClean="0">
                <a:latin typeface="+mj-lt"/>
              </a:rPr>
              <a:t>de </a:t>
            </a:r>
          </a:p>
          <a:p>
            <a:pPr>
              <a:defRPr/>
            </a:pPr>
            <a:r>
              <a:rPr lang="fr-CA" sz="2800" smtClean="0">
                <a:latin typeface="+mj-lt"/>
              </a:rPr>
              <a:t>l’Association </a:t>
            </a:r>
            <a:r>
              <a:rPr lang="fr-CA" sz="2800" dirty="0" smtClean="0">
                <a:latin typeface="+mj-lt"/>
              </a:rPr>
              <a:t>des bibliothèques de l’Ontario</a:t>
            </a:r>
          </a:p>
          <a:p>
            <a:pPr>
              <a:defRPr/>
            </a:pPr>
            <a:r>
              <a:rPr lang="fr-CA" sz="2800" dirty="0">
                <a:solidFill>
                  <a:schemeClr val="bg1">
                    <a:lumMod val="50000"/>
                  </a:schemeClr>
                </a:solidFill>
                <a:latin typeface="+mj-lt"/>
              </a:rPr>
              <a:t>l</a:t>
            </a:r>
            <a:r>
              <a:rPr lang="fr-CA" sz="2800" dirty="0" smtClean="0">
                <a:solidFill>
                  <a:schemeClr val="bg1">
                    <a:lumMod val="50000"/>
                  </a:schemeClr>
                </a:solidFill>
                <a:latin typeface="+mj-lt"/>
              </a:rPr>
              <a:t>e 31 janvier 2018</a:t>
            </a:r>
            <a:endParaRPr lang="fr-CA" sz="1800" dirty="0">
              <a:solidFill>
                <a:schemeClr val="bg1">
                  <a:lumMod val="50000"/>
                </a:schemeClr>
              </a:solidFill>
              <a:latin typeface="+mj-lt"/>
            </a:endParaRPr>
          </a:p>
        </p:txBody>
      </p:sp>
    </p:spTree>
    <p:extLst>
      <p:ext uri="{BB962C8B-B14F-4D97-AF65-F5344CB8AC3E}">
        <p14:creationId xmlns:p14="http://schemas.microsoft.com/office/powerpoint/2010/main" val="2295741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0"/>
          <p:cNvSpPr>
            <a:spLocks noChangeArrowheads="1"/>
          </p:cNvSpPr>
          <p:nvPr>
            <p:custDataLst>
              <p:tags r:id="rId1"/>
            </p:custDataLst>
          </p:nvPr>
        </p:nvSpPr>
        <p:spPr bwMode="auto">
          <a:xfrm>
            <a:off x="7408669" y="1776413"/>
            <a:ext cx="4176713"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marL="342900" indent="-342900">
              <a:spcBef>
                <a:spcPct val="0"/>
              </a:spcBef>
            </a:pPr>
            <a:r>
              <a:rPr lang="fr-FR" altLang="en-US" sz="2400" dirty="0">
                <a:latin typeface="Arial" panose="020B0604020202020204" pitchFamily="34" charset="0"/>
              </a:rPr>
              <a:t>Le SGBN existe dans le cadre de divers systèmes à BAC.</a:t>
            </a:r>
          </a:p>
          <a:p>
            <a:pPr marL="342900" indent="-342900">
              <a:spcBef>
                <a:spcPct val="0"/>
              </a:spcBef>
            </a:pPr>
            <a:endParaRPr lang="fr-FR" altLang="en-US" sz="2400" dirty="0">
              <a:latin typeface="Arial" panose="020B0604020202020204" pitchFamily="34" charset="0"/>
            </a:endParaRPr>
          </a:p>
          <a:p>
            <a:pPr marL="342900" indent="-342900">
              <a:spcBef>
                <a:spcPct val="0"/>
              </a:spcBef>
            </a:pPr>
            <a:r>
              <a:rPr lang="fr-FR" altLang="en-US" sz="2400" dirty="0">
                <a:latin typeface="Arial" panose="020B0604020202020204" pitchFamily="34" charset="0"/>
              </a:rPr>
              <a:t>Par exemple, le SGBN échangera de l'information avec les systèmes de description de BAC pour les documents d'archives (MIKAN) et le patrimoine publié (OCLC).</a:t>
            </a:r>
            <a:endParaRPr lang="en-CA" altLang="en-US" sz="2400" dirty="0">
              <a:latin typeface="Arial" panose="020B0604020202020204" pitchFamily="34" charset="0"/>
            </a:endParaRPr>
          </a:p>
          <a:p>
            <a:pPr marL="285750" indent="-285750">
              <a:spcBef>
                <a:spcPct val="0"/>
              </a:spcBef>
            </a:pPr>
            <a:endParaRPr lang="en-CA" altLang="en-US" sz="2400" dirty="0">
              <a:latin typeface="Arial" panose="020B0604020202020204" pitchFamily="34" charset="0"/>
            </a:endParaRPr>
          </a:p>
          <a:p>
            <a:pPr marL="285750" indent="-285750">
              <a:spcBef>
                <a:spcPct val="0"/>
              </a:spcBef>
            </a:pPr>
            <a:endParaRPr lang="en-CA" altLang="en-US" sz="2400" dirty="0">
              <a:latin typeface="Arial" panose="020B0604020202020204" pitchFamily="34" charset="0"/>
            </a:endParaRPr>
          </a:p>
        </p:txBody>
      </p:sp>
      <p:sp>
        <p:nvSpPr>
          <p:cNvPr id="22531" name="Slide Number Placeholder 5"/>
          <p:cNvSpPr>
            <a:spLocks noGrp="1"/>
          </p:cNvSpPr>
          <p:nvPr>
            <p:ph type="sldNum" sz="quarter" idx="10"/>
            <p:custDataLst>
              <p:tags r:id="rId2"/>
            </p:custDataLst>
          </p:nvPr>
        </p:nvSpPr>
        <p:spPr bwMode="auto">
          <a:xfrm>
            <a:off x="4656138" y="6232525"/>
            <a:ext cx="2844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r>
              <a:rPr lang="en-CA" altLang="en-US" sz="1200" dirty="0" smtClean="0">
                <a:solidFill>
                  <a:srgbClr val="FFFFFF"/>
                </a:solidFill>
              </a:rPr>
              <a:t>7</a:t>
            </a:r>
          </a:p>
        </p:txBody>
      </p:sp>
      <p:pic>
        <p:nvPicPr>
          <p:cNvPr id="22532" name="Picture 3"/>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766763" y="1776413"/>
            <a:ext cx="645953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Title 4"/>
          <p:cNvSpPr>
            <a:spLocks noGrp="1"/>
          </p:cNvSpPr>
          <p:nvPr>
            <p:ph type="title"/>
            <p:custDataLst>
              <p:tags r:id="rId4"/>
            </p:custDataLst>
          </p:nvPr>
        </p:nvSpPr>
        <p:spPr>
          <a:xfrm>
            <a:off x="2419350" y="465138"/>
            <a:ext cx="7200900" cy="1079500"/>
          </a:xfrm>
        </p:spPr>
        <p:txBody>
          <a:bodyPr>
            <a:normAutofit fontScale="90000"/>
          </a:bodyPr>
          <a:lstStyle/>
          <a:p>
            <a:pPr>
              <a:defRPr/>
            </a:pPr>
            <a:r>
              <a:rPr lang="en-CA" altLang="en-US" b="1" dirty="0" err="1" smtClean="0">
                <a:cs typeface="Arial" panose="020B0604020202020204" pitchFamily="34" charset="0"/>
              </a:rPr>
              <a:t>Système</a:t>
            </a:r>
            <a:r>
              <a:rPr lang="en-CA" altLang="en-US" b="1" dirty="0" smtClean="0">
                <a:cs typeface="Arial" panose="020B0604020202020204" pitchFamily="34" charset="0"/>
              </a:rPr>
              <a:t> de </a:t>
            </a:r>
            <a:r>
              <a:rPr lang="en-CA" altLang="en-US" b="1" dirty="0" err="1" smtClean="0">
                <a:cs typeface="Arial" panose="020B0604020202020204" pitchFamily="34" charset="0"/>
              </a:rPr>
              <a:t>gestion</a:t>
            </a:r>
            <a:r>
              <a:rPr lang="en-CA" altLang="en-US" b="1" dirty="0" smtClean="0">
                <a:cs typeface="Arial" panose="020B0604020202020204" pitchFamily="34" charset="0"/>
              </a:rPr>
              <a:t> des </a:t>
            </a:r>
            <a:r>
              <a:rPr lang="en-CA" altLang="en-US" b="1" dirty="0" err="1" smtClean="0">
                <a:cs typeface="Arial" panose="020B0604020202020204" pitchFamily="34" charset="0"/>
              </a:rPr>
              <a:t>biens</a:t>
            </a:r>
            <a:r>
              <a:rPr lang="en-CA" altLang="en-US" b="1" dirty="0" smtClean="0">
                <a:cs typeface="Arial" panose="020B0604020202020204" pitchFamily="34" charset="0"/>
              </a:rPr>
              <a:t> </a:t>
            </a:r>
            <a:r>
              <a:rPr lang="en-CA" altLang="en-US" b="1" dirty="0" err="1" smtClean="0">
                <a:cs typeface="Arial" panose="020B0604020202020204" pitchFamily="34" charset="0"/>
              </a:rPr>
              <a:t>numériques</a:t>
            </a:r>
            <a:r>
              <a:rPr lang="en-CA" altLang="en-US" b="1" dirty="0" smtClean="0">
                <a:cs typeface="Arial" panose="020B0604020202020204" pitchFamily="34" charset="0"/>
              </a:rPr>
              <a:t> (SGBN)</a:t>
            </a:r>
            <a:endParaRPr lang="en-US" altLang="en-US" b="1" dirty="0" smtClean="0"/>
          </a:p>
        </p:txBody>
      </p:sp>
    </p:spTree>
    <p:extLst>
      <p:ext uri="{BB962C8B-B14F-4D97-AF65-F5344CB8AC3E}">
        <p14:creationId xmlns:p14="http://schemas.microsoft.com/office/powerpoint/2010/main" val="3742419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9"/>
          <p:cNvPicPr>
            <a:picLocks noChangeAspect="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5743575" y="2814638"/>
            <a:ext cx="6086475" cy="205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Slide Number Placeholder 3"/>
          <p:cNvSpPr>
            <a:spLocks noGrp="1"/>
          </p:cNvSpPr>
          <p:nvPr>
            <p:ph type="sldNum" sz="quarter" idx="10"/>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1EB31C81-9C84-4FB9-BDA4-C3F78739B08E}" type="slidenum">
              <a:rPr lang="en-CA" altLang="en-US" sz="1200" smtClean="0">
                <a:solidFill>
                  <a:srgbClr val="FFFFFF"/>
                </a:solidFill>
              </a:rPr>
              <a:pPr>
                <a:spcBef>
                  <a:spcPct val="0"/>
                </a:spcBef>
                <a:buFontTx/>
                <a:buNone/>
              </a:pPr>
              <a:t>11</a:t>
            </a:fld>
            <a:endParaRPr lang="en-CA" altLang="en-US" sz="1200" smtClean="0">
              <a:solidFill>
                <a:srgbClr val="FFFFFF"/>
              </a:solidFill>
            </a:endParaRPr>
          </a:p>
        </p:txBody>
      </p:sp>
      <p:sp>
        <p:nvSpPr>
          <p:cNvPr id="6" name="Rectangle 1"/>
          <p:cNvSpPr txBox="1">
            <a:spLocks noChangeArrowheads="1"/>
          </p:cNvSpPr>
          <p:nvPr>
            <p:custDataLst>
              <p:tags r:id="rId3"/>
            </p:custDataLst>
          </p:nvPr>
        </p:nvSpPr>
        <p:spPr bwMode="auto">
          <a:xfrm>
            <a:off x="-700436" y="724308"/>
            <a:ext cx="7870670" cy="6031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112" tIns="914112" rIns="914112" bIns="914112" anchor="ct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defRPr/>
            </a:pPr>
            <a:r>
              <a:rPr lang="fr-FR" altLang="en-US" sz="2400" dirty="0" smtClean="0">
                <a:latin typeface="Arial" panose="020B0604020202020204" pitchFamily="34" charset="0"/>
                <a:cs typeface="Arial" panose="020B0604020202020204" pitchFamily="34" charset="0"/>
              </a:rPr>
              <a:t>BAC </a:t>
            </a:r>
            <a:r>
              <a:rPr lang="fr-FR" altLang="en-US" sz="2400" dirty="0">
                <a:latin typeface="Arial" panose="020B0604020202020204" pitchFamily="34" charset="0"/>
                <a:cs typeface="Arial" panose="020B0604020202020204" pitchFamily="34" charset="0"/>
              </a:rPr>
              <a:t>utilise une approche </a:t>
            </a:r>
            <a:r>
              <a:rPr lang="fr-FR" altLang="en-US" sz="2400" dirty="0" smtClean="0">
                <a:latin typeface="Arial" panose="020B0604020202020204" pitchFamily="34" charset="0"/>
                <a:cs typeface="Arial" panose="020B0604020202020204" pitchFamily="34" charset="0"/>
              </a:rPr>
              <a:t>agile pour le </a:t>
            </a:r>
            <a:r>
              <a:rPr lang="fr-FR" altLang="en-US" sz="2400" dirty="0">
                <a:latin typeface="Arial" panose="020B0604020202020204" pitchFamily="34" charset="0"/>
                <a:cs typeface="Arial" panose="020B0604020202020204" pitchFamily="34" charset="0"/>
              </a:rPr>
              <a:t>déploiement, en commençant par le dépôt légal, puis en l'élargissant à d'autres </a:t>
            </a:r>
            <a:r>
              <a:rPr lang="fr-FR" altLang="en-US" sz="2400" dirty="0" smtClean="0">
                <a:latin typeface="Arial" panose="020B0604020202020204" pitchFamily="34" charset="0"/>
                <a:cs typeface="Arial" panose="020B0604020202020204" pitchFamily="34" charset="0"/>
              </a:rPr>
              <a:t>sources</a:t>
            </a:r>
            <a:r>
              <a:rPr lang="en-CA" altLang="en-US" sz="2400" dirty="0" smtClean="0">
                <a:latin typeface="Arial" panose="020B0604020202020204" pitchFamily="34" charset="0"/>
                <a:cs typeface="Arial" panose="020B0604020202020204" pitchFamily="34" charset="0"/>
              </a:rPr>
              <a:t> : </a:t>
            </a:r>
          </a:p>
          <a:p>
            <a:pPr lvl="1">
              <a:spcBef>
                <a:spcPts val="0"/>
              </a:spcBef>
              <a:defRPr/>
            </a:pPr>
            <a:r>
              <a:rPr lang="fr-CA" sz="2200" dirty="0" smtClean="0">
                <a:latin typeface="Arial" panose="020B0604020202020204" pitchFamily="34" charset="0"/>
                <a:cs typeface="Arial" panose="020B0604020202020204" pitchFamily="34" charset="0"/>
              </a:rPr>
              <a:t>Thèses électroniques </a:t>
            </a:r>
          </a:p>
          <a:p>
            <a:pPr lvl="1">
              <a:spcBef>
                <a:spcPts val="0"/>
              </a:spcBef>
              <a:defRPr/>
            </a:pPr>
            <a:r>
              <a:rPr lang="fr-CA" sz="2200" dirty="0" smtClean="0">
                <a:latin typeface="Arial" panose="020B0604020202020204" pitchFamily="34" charset="0"/>
                <a:cs typeface="Arial" panose="020B0604020202020204" pitchFamily="34" charset="0"/>
              </a:rPr>
              <a:t>Dossiers </a:t>
            </a:r>
            <a:r>
              <a:rPr lang="fr-CA" sz="2200" dirty="0">
                <a:latin typeface="Arial" panose="020B0604020202020204" pitchFamily="34" charset="0"/>
                <a:cs typeface="Arial" panose="020B0604020202020204" pitchFamily="34" charset="0"/>
              </a:rPr>
              <a:t>d’archives du gouvernement </a:t>
            </a:r>
          </a:p>
          <a:p>
            <a:pPr lvl="1">
              <a:spcBef>
                <a:spcPts val="0"/>
              </a:spcBef>
              <a:defRPr/>
            </a:pPr>
            <a:r>
              <a:rPr lang="fr-CA" sz="2200" dirty="0">
                <a:latin typeface="Arial" panose="020B0604020202020204" pitchFamily="34" charset="0"/>
                <a:cs typeface="Arial" panose="020B0604020202020204" pitchFamily="34" charset="0"/>
              </a:rPr>
              <a:t>Autres documents archivés</a:t>
            </a:r>
          </a:p>
          <a:p>
            <a:pPr lvl="1">
              <a:spcBef>
                <a:spcPts val="0"/>
              </a:spcBef>
              <a:defRPr/>
            </a:pPr>
            <a:r>
              <a:rPr lang="fr-CA" sz="2200" dirty="0" smtClean="0">
                <a:latin typeface="Arial" panose="020B0604020202020204" pitchFamily="34" charset="0"/>
                <a:cs typeface="Arial" panose="020B0604020202020204" pitchFamily="34" charset="0"/>
              </a:rPr>
              <a:t>Matériel </a:t>
            </a:r>
            <a:r>
              <a:rPr lang="fr-CA" sz="2200" dirty="0">
                <a:latin typeface="Arial" panose="020B0604020202020204" pitchFamily="34" charset="0"/>
                <a:cs typeface="Arial" panose="020B0604020202020204" pitchFamily="34" charset="0"/>
              </a:rPr>
              <a:t>non </a:t>
            </a:r>
            <a:r>
              <a:rPr lang="fr-CA" sz="2200" dirty="0" smtClean="0">
                <a:latin typeface="Arial" panose="020B0604020202020204" pitchFamily="34" charset="0"/>
                <a:cs typeface="Arial" panose="020B0604020202020204" pitchFamily="34" charset="0"/>
              </a:rPr>
              <a:t>préservé </a:t>
            </a:r>
            <a:r>
              <a:rPr lang="fr-CA" sz="2200" dirty="0">
                <a:latin typeface="Arial" panose="020B0604020202020204" pitchFamily="34" charset="0"/>
                <a:cs typeface="Arial" panose="020B0604020202020204" pitchFamily="34" charset="0"/>
              </a:rPr>
              <a:t>(</a:t>
            </a:r>
            <a:r>
              <a:rPr lang="fr-CA" sz="2200" dirty="0" smtClean="0">
                <a:latin typeface="Arial" panose="020B0604020202020204" pitchFamily="34" charset="0"/>
                <a:cs typeface="Arial" panose="020B0604020202020204" pitchFamily="34" charset="0"/>
              </a:rPr>
              <a:t>arriéré, créé </a:t>
            </a:r>
            <a:r>
              <a:rPr lang="fr-CA" sz="2200" dirty="0">
                <a:latin typeface="Arial" panose="020B0604020202020204" pitchFamily="34" charset="0"/>
                <a:cs typeface="Arial" panose="020B0604020202020204" pitchFamily="34" charset="0"/>
              </a:rPr>
              <a:t>numériquement)</a:t>
            </a:r>
          </a:p>
          <a:p>
            <a:pPr lvl="1">
              <a:spcBef>
                <a:spcPts val="0"/>
              </a:spcBef>
              <a:defRPr/>
            </a:pPr>
            <a:r>
              <a:rPr lang="fr-CA" sz="2200" dirty="0" smtClean="0">
                <a:latin typeface="Arial" panose="020B0604020202020204" pitchFamily="34" charset="0"/>
                <a:cs typeface="Arial" panose="020B0604020202020204" pitchFamily="34" charset="0"/>
              </a:rPr>
              <a:t>Matériel </a:t>
            </a:r>
            <a:r>
              <a:rPr lang="fr-CA" sz="2200" dirty="0">
                <a:latin typeface="Arial" panose="020B0604020202020204" pitchFamily="34" charset="0"/>
                <a:cs typeface="Arial" panose="020B0604020202020204" pitchFamily="34" charset="0"/>
              </a:rPr>
              <a:t>analogue numérisé</a:t>
            </a:r>
          </a:p>
          <a:p>
            <a:pPr lvl="1">
              <a:spcBef>
                <a:spcPts val="0"/>
              </a:spcBef>
              <a:defRPr/>
            </a:pPr>
            <a:r>
              <a:rPr lang="fr-CA" sz="2200" dirty="0" smtClean="0">
                <a:latin typeface="Arial" panose="020B0604020202020204" pitchFamily="34" charset="0"/>
                <a:cs typeface="Arial" panose="020B0604020202020204" pitchFamily="34" charset="0"/>
              </a:rPr>
              <a:t>Matériel </a:t>
            </a:r>
            <a:r>
              <a:rPr lang="fr-CA" sz="2200" dirty="0">
                <a:latin typeface="Arial" panose="020B0604020202020204" pitchFamily="34" charset="0"/>
                <a:cs typeface="Arial" panose="020B0604020202020204" pitchFamily="34" charset="0"/>
              </a:rPr>
              <a:t>audiovisuel </a:t>
            </a:r>
            <a:r>
              <a:rPr lang="fr-CA" sz="2200" dirty="0" smtClean="0">
                <a:latin typeface="Arial" panose="020B0604020202020204" pitchFamily="34" charset="0"/>
                <a:cs typeface="Arial" panose="020B0604020202020204" pitchFamily="34" charset="0"/>
              </a:rPr>
              <a:t>migré</a:t>
            </a:r>
            <a:endParaRPr lang="fr-CA" sz="2200" dirty="0">
              <a:latin typeface="Arial" panose="020B0604020202020204" pitchFamily="34" charset="0"/>
              <a:cs typeface="Arial" panose="020B0604020202020204" pitchFamily="34" charset="0"/>
            </a:endParaRPr>
          </a:p>
          <a:p>
            <a:pPr lvl="1">
              <a:spcBef>
                <a:spcPts val="0"/>
              </a:spcBef>
              <a:defRPr/>
            </a:pPr>
            <a:r>
              <a:rPr lang="fr-CA" sz="2200" dirty="0">
                <a:latin typeface="Arial" panose="020B0604020202020204" pitchFamily="34" charset="0"/>
                <a:cs typeface="Arial" panose="020B0604020202020204" pitchFamily="34" charset="0"/>
              </a:rPr>
              <a:t>Accès public (site Web, reprographie, etc.)</a:t>
            </a:r>
          </a:p>
        </p:txBody>
      </p:sp>
      <p:sp>
        <p:nvSpPr>
          <p:cNvPr id="24581" name="Title 4"/>
          <p:cNvSpPr>
            <a:spLocks noGrp="1"/>
          </p:cNvSpPr>
          <p:nvPr>
            <p:ph type="title"/>
            <p:custDataLst>
              <p:tags r:id="rId4"/>
            </p:custDataLst>
          </p:nvPr>
        </p:nvSpPr>
        <p:spPr>
          <a:xfrm>
            <a:off x="2419350" y="465138"/>
            <a:ext cx="7200900" cy="1079500"/>
          </a:xfrm>
        </p:spPr>
        <p:txBody>
          <a:bodyPr>
            <a:normAutofit fontScale="90000"/>
          </a:bodyPr>
          <a:lstStyle/>
          <a:p>
            <a:pPr>
              <a:defRPr/>
            </a:pPr>
            <a:r>
              <a:rPr lang="en-CA" altLang="en-US" b="1" smtClean="0">
                <a:cs typeface="Arial" panose="020B0604020202020204" pitchFamily="34" charset="0"/>
              </a:rPr>
              <a:t>Système de gestion des biens numériques (SGBN)</a:t>
            </a:r>
            <a:endParaRPr lang="en-US" altLang="en-US" b="1" smtClean="0"/>
          </a:p>
        </p:txBody>
      </p:sp>
    </p:spTree>
    <p:extLst>
      <p:ext uri="{BB962C8B-B14F-4D97-AF65-F5344CB8AC3E}">
        <p14:creationId xmlns:p14="http://schemas.microsoft.com/office/powerpoint/2010/main" val="4227569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F03FF504-B4B1-488E-8A5B-8E34145D3D61}" type="slidenum">
              <a:rPr lang="en-CA" altLang="en-US" sz="1200" smtClean="0">
                <a:solidFill>
                  <a:srgbClr val="FFFFFF"/>
                </a:solidFill>
              </a:rPr>
              <a:pPr>
                <a:spcBef>
                  <a:spcPct val="0"/>
                </a:spcBef>
                <a:buFontTx/>
                <a:buNone/>
              </a:pPr>
              <a:t>12</a:t>
            </a:fld>
            <a:endParaRPr lang="en-CA" altLang="en-US" sz="1200" smtClean="0">
              <a:solidFill>
                <a:srgbClr val="FFFFFF"/>
              </a:solidFill>
            </a:endParaRPr>
          </a:p>
        </p:txBody>
      </p:sp>
      <p:graphicFrame>
        <p:nvGraphicFramePr>
          <p:cNvPr id="19" name="Content Placeholder 7"/>
          <p:cNvGraphicFramePr>
            <a:graphicFrameLocks noGrp="1"/>
          </p:cNvGraphicFramePr>
          <p:nvPr>
            <p:ph sz="half" idx="1"/>
            <p:custDataLst>
              <p:tags r:id="rId2"/>
            </p:custDataLst>
          </p:nvPr>
        </p:nvGraphicFramePr>
        <p:xfrm>
          <a:off x="104775" y="2962275"/>
          <a:ext cx="12087225" cy="1112838"/>
        </p:xfrm>
        <a:graphic>
          <a:graphicData uri="http://schemas.openxmlformats.org/drawingml/2006/table">
            <a:tbl>
              <a:tblPr firstRow="1" bandRow="1">
                <a:tableStyleId>{5C22544A-7EE6-4342-B048-85BDC9FD1C3A}</a:tableStyleId>
              </a:tblPr>
              <a:tblGrid>
                <a:gridCol w="483489">
                  <a:extLst>
                    <a:ext uri="{9D8B030D-6E8A-4147-A177-3AD203B41FA5}">
                      <a16:colId xmlns:a16="http://schemas.microsoft.com/office/drawing/2014/main" val="20003"/>
                    </a:ext>
                  </a:extLst>
                </a:gridCol>
                <a:gridCol w="483489">
                  <a:extLst>
                    <a:ext uri="{9D8B030D-6E8A-4147-A177-3AD203B41FA5}">
                      <a16:colId xmlns:a16="http://schemas.microsoft.com/office/drawing/2014/main" val="20004"/>
                    </a:ext>
                  </a:extLst>
                </a:gridCol>
                <a:gridCol w="483489">
                  <a:extLst>
                    <a:ext uri="{9D8B030D-6E8A-4147-A177-3AD203B41FA5}">
                      <a16:colId xmlns:a16="http://schemas.microsoft.com/office/drawing/2014/main" val="20005"/>
                    </a:ext>
                  </a:extLst>
                </a:gridCol>
                <a:gridCol w="483489">
                  <a:extLst>
                    <a:ext uri="{9D8B030D-6E8A-4147-A177-3AD203B41FA5}">
                      <a16:colId xmlns:a16="http://schemas.microsoft.com/office/drawing/2014/main" val="20006"/>
                    </a:ext>
                  </a:extLst>
                </a:gridCol>
                <a:gridCol w="483489">
                  <a:extLst>
                    <a:ext uri="{9D8B030D-6E8A-4147-A177-3AD203B41FA5}">
                      <a16:colId xmlns:a16="http://schemas.microsoft.com/office/drawing/2014/main" val="20007"/>
                    </a:ext>
                  </a:extLst>
                </a:gridCol>
                <a:gridCol w="483489">
                  <a:extLst>
                    <a:ext uri="{9D8B030D-6E8A-4147-A177-3AD203B41FA5}">
                      <a16:colId xmlns:a16="http://schemas.microsoft.com/office/drawing/2014/main" val="20008"/>
                    </a:ext>
                  </a:extLst>
                </a:gridCol>
                <a:gridCol w="483489">
                  <a:extLst>
                    <a:ext uri="{9D8B030D-6E8A-4147-A177-3AD203B41FA5}">
                      <a16:colId xmlns:a16="http://schemas.microsoft.com/office/drawing/2014/main" val="20009"/>
                    </a:ext>
                  </a:extLst>
                </a:gridCol>
                <a:gridCol w="483489">
                  <a:extLst>
                    <a:ext uri="{9D8B030D-6E8A-4147-A177-3AD203B41FA5}">
                      <a16:colId xmlns:a16="http://schemas.microsoft.com/office/drawing/2014/main" val="20010"/>
                    </a:ext>
                  </a:extLst>
                </a:gridCol>
                <a:gridCol w="483489">
                  <a:extLst>
                    <a:ext uri="{9D8B030D-6E8A-4147-A177-3AD203B41FA5}">
                      <a16:colId xmlns:a16="http://schemas.microsoft.com/office/drawing/2014/main" val="20011"/>
                    </a:ext>
                  </a:extLst>
                </a:gridCol>
                <a:gridCol w="483489">
                  <a:extLst>
                    <a:ext uri="{9D8B030D-6E8A-4147-A177-3AD203B41FA5}">
                      <a16:colId xmlns:a16="http://schemas.microsoft.com/office/drawing/2014/main" val="20012"/>
                    </a:ext>
                  </a:extLst>
                </a:gridCol>
                <a:gridCol w="483489">
                  <a:extLst>
                    <a:ext uri="{9D8B030D-6E8A-4147-A177-3AD203B41FA5}">
                      <a16:colId xmlns:a16="http://schemas.microsoft.com/office/drawing/2014/main" val="20013"/>
                    </a:ext>
                  </a:extLst>
                </a:gridCol>
                <a:gridCol w="483489">
                  <a:extLst>
                    <a:ext uri="{9D8B030D-6E8A-4147-A177-3AD203B41FA5}">
                      <a16:colId xmlns:a16="http://schemas.microsoft.com/office/drawing/2014/main" val="20014"/>
                    </a:ext>
                  </a:extLst>
                </a:gridCol>
                <a:gridCol w="483489">
                  <a:extLst>
                    <a:ext uri="{9D8B030D-6E8A-4147-A177-3AD203B41FA5}">
                      <a16:colId xmlns:a16="http://schemas.microsoft.com/office/drawing/2014/main" val="20015"/>
                    </a:ext>
                  </a:extLst>
                </a:gridCol>
                <a:gridCol w="483489">
                  <a:extLst>
                    <a:ext uri="{9D8B030D-6E8A-4147-A177-3AD203B41FA5}">
                      <a16:colId xmlns:a16="http://schemas.microsoft.com/office/drawing/2014/main" val="20016"/>
                    </a:ext>
                  </a:extLst>
                </a:gridCol>
                <a:gridCol w="483489">
                  <a:extLst>
                    <a:ext uri="{9D8B030D-6E8A-4147-A177-3AD203B41FA5}">
                      <a16:colId xmlns:a16="http://schemas.microsoft.com/office/drawing/2014/main" val="20017"/>
                    </a:ext>
                  </a:extLst>
                </a:gridCol>
                <a:gridCol w="483489">
                  <a:extLst>
                    <a:ext uri="{9D8B030D-6E8A-4147-A177-3AD203B41FA5}">
                      <a16:colId xmlns:a16="http://schemas.microsoft.com/office/drawing/2014/main" val="20018"/>
                    </a:ext>
                  </a:extLst>
                </a:gridCol>
                <a:gridCol w="483489">
                  <a:extLst>
                    <a:ext uri="{9D8B030D-6E8A-4147-A177-3AD203B41FA5}">
                      <a16:colId xmlns:a16="http://schemas.microsoft.com/office/drawing/2014/main" val="20019"/>
                    </a:ext>
                  </a:extLst>
                </a:gridCol>
                <a:gridCol w="483489">
                  <a:extLst>
                    <a:ext uri="{9D8B030D-6E8A-4147-A177-3AD203B41FA5}">
                      <a16:colId xmlns:a16="http://schemas.microsoft.com/office/drawing/2014/main" val="20020"/>
                    </a:ext>
                  </a:extLst>
                </a:gridCol>
                <a:gridCol w="483489">
                  <a:extLst>
                    <a:ext uri="{9D8B030D-6E8A-4147-A177-3AD203B41FA5}">
                      <a16:colId xmlns:a16="http://schemas.microsoft.com/office/drawing/2014/main" val="20021"/>
                    </a:ext>
                  </a:extLst>
                </a:gridCol>
                <a:gridCol w="483489">
                  <a:extLst>
                    <a:ext uri="{9D8B030D-6E8A-4147-A177-3AD203B41FA5}">
                      <a16:colId xmlns:a16="http://schemas.microsoft.com/office/drawing/2014/main" val="20022"/>
                    </a:ext>
                  </a:extLst>
                </a:gridCol>
                <a:gridCol w="483489">
                  <a:extLst>
                    <a:ext uri="{9D8B030D-6E8A-4147-A177-3AD203B41FA5}">
                      <a16:colId xmlns:a16="http://schemas.microsoft.com/office/drawing/2014/main" val="20023"/>
                    </a:ext>
                  </a:extLst>
                </a:gridCol>
                <a:gridCol w="483489">
                  <a:extLst>
                    <a:ext uri="{9D8B030D-6E8A-4147-A177-3AD203B41FA5}">
                      <a16:colId xmlns:a16="http://schemas.microsoft.com/office/drawing/2014/main" val="20024"/>
                    </a:ext>
                  </a:extLst>
                </a:gridCol>
                <a:gridCol w="483489">
                  <a:extLst>
                    <a:ext uri="{9D8B030D-6E8A-4147-A177-3AD203B41FA5}">
                      <a16:colId xmlns:a16="http://schemas.microsoft.com/office/drawing/2014/main" val="20025"/>
                    </a:ext>
                  </a:extLst>
                </a:gridCol>
                <a:gridCol w="483489">
                  <a:extLst>
                    <a:ext uri="{9D8B030D-6E8A-4147-A177-3AD203B41FA5}">
                      <a16:colId xmlns:a16="http://schemas.microsoft.com/office/drawing/2014/main" val="20026"/>
                    </a:ext>
                  </a:extLst>
                </a:gridCol>
                <a:gridCol w="483489">
                  <a:extLst>
                    <a:ext uri="{9D8B030D-6E8A-4147-A177-3AD203B41FA5}">
                      <a16:colId xmlns:a16="http://schemas.microsoft.com/office/drawing/2014/main" val="20027"/>
                    </a:ext>
                  </a:extLst>
                </a:gridCol>
              </a:tblGrid>
              <a:tr h="370946">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tc>
                  <a:txBody>
                    <a:bodyPr/>
                    <a:lstStyle/>
                    <a:p>
                      <a:endParaRPr lang="en-US" sz="1400" dirty="0">
                        <a:latin typeface="+mj-lt"/>
                      </a:endParaRPr>
                    </a:p>
                  </a:txBody>
                  <a:tcPr marL="91436" marR="91436" marT="45733" marB="45733"/>
                </a:tc>
                <a:extLst>
                  <a:ext uri="{0D108BD9-81ED-4DB2-BD59-A6C34878D82A}">
                    <a16:rowId xmlns:a16="http://schemas.microsoft.com/office/drawing/2014/main" val="10000"/>
                  </a:ext>
                </a:extLst>
              </a:tr>
              <a:tr h="370946">
                <a:tc>
                  <a:txBody>
                    <a:bodyPr/>
                    <a:lstStyle/>
                    <a:p>
                      <a:pPr algn="ctr"/>
                      <a:r>
                        <a:rPr lang="en-CA" sz="800" dirty="0" smtClean="0">
                          <a:latin typeface="+mj-lt"/>
                        </a:rPr>
                        <a:t>Apr</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May</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Jun</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Jul</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Aug</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Sep</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Oct </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Nov</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Dec</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Jan</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Feb</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Mar</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Apr</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May</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CA" sz="800" dirty="0" smtClean="0">
                          <a:latin typeface="+mj-lt"/>
                        </a:rPr>
                        <a:t>Jun</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US" sz="800" dirty="0" smtClean="0">
                          <a:latin typeface="+mj-lt"/>
                        </a:rPr>
                        <a:t>Jul</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US" sz="800" dirty="0" smtClean="0">
                          <a:latin typeface="+mj-lt"/>
                        </a:rPr>
                        <a:t>Aug</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US" sz="800" dirty="0" smtClean="0">
                          <a:latin typeface="+mj-lt"/>
                        </a:rPr>
                        <a:t>Sep</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US" sz="800" dirty="0" smtClean="0">
                          <a:latin typeface="+mj-lt"/>
                        </a:rPr>
                        <a:t>Oct</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US" sz="800" dirty="0" smtClean="0">
                          <a:latin typeface="+mj-lt"/>
                        </a:rPr>
                        <a:t>Nov</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US" sz="800" dirty="0" smtClean="0">
                          <a:latin typeface="+mj-lt"/>
                        </a:rPr>
                        <a:t>Dec</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US" sz="800" dirty="0" smtClean="0">
                          <a:latin typeface="+mj-lt"/>
                        </a:rPr>
                        <a:t>Jan</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US" sz="800" dirty="0" smtClean="0">
                          <a:latin typeface="+mj-lt"/>
                        </a:rPr>
                        <a:t>Feb</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US" sz="800" dirty="0" smtClean="0">
                          <a:latin typeface="+mj-lt"/>
                        </a:rPr>
                        <a:t>Mar</a:t>
                      </a:r>
                      <a:endParaRPr lang="en-US" sz="800" dirty="0">
                        <a:latin typeface="+mj-lt"/>
                      </a:endParaRPr>
                    </a:p>
                  </a:txBody>
                  <a:tcPr marL="91436" marR="91436" marT="45733" marB="45733">
                    <a:lnB w="12700" cap="flat" cmpd="sng" algn="ctr">
                      <a:noFill/>
                      <a:prstDash val="solid"/>
                      <a:round/>
                      <a:headEnd type="none" w="med" len="med"/>
                      <a:tailEnd type="none" w="med" len="med"/>
                    </a:lnB>
                  </a:tcPr>
                </a:tc>
                <a:tc>
                  <a:txBody>
                    <a:bodyPr/>
                    <a:lstStyle/>
                    <a:p>
                      <a:pPr algn="ctr"/>
                      <a:r>
                        <a:rPr lang="en-US" sz="800" dirty="0" smtClean="0">
                          <a:latin typeface="+mj-lt"/>
                        </a:rPr>
                        <a:t>Apr</a:t>
                      </a:r>
                      <a:endParaRPr lang="en-US" sz="800" dirty="0">
                        <a:latin typeface="+mj-lt"/>
                      </a:endParaRPr>
                    </a:p>
                  </a:txBody>
                  <a:tcPr marL="91436" marR="91436" marT="45733" marB="45733">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70946">
                <a:tc gridSpan="9">
                  <a:txBody>
                    <a:bodyPr/>
                    <a:lstStyle/>
                    <a:p>
                      <a:pPr algn="ctr"/>
                      <a:r>
                        <a:rPr lang="en-CA" sz="1400" dirty="0" smtClean="0">
                          <a:latin typeface="+mj-lt"/>
                        </a:rPr>
                        <a:t>2017</a:t>
                      </a:r>
                      <a:endParaRPr lang="en-US" sz="1400" dirty="0">
                        <a:latin typeface="+mj-lt"/>
                      </a:endParaRPr>
                    </a:p>
                  </a:txBody>
                  <a:tcPr marL="91436" marR="91436" marT="45733" marB="4573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tc>
                <a:tc gridSpan="12">
                  <a:txBody>
                    <a:bodyPr/>
                    <a:lstStyle/>
                    <a:p>
                      <a:pPr algn="ctr"/>
                      <a:r>
                        <a:rPr lang="en-CA" sz="1400" dirty="0" smtClean="0">
                          <a:latin typeface="+mj-lt"/>
                        </a:rPr>
                        <a:t>2018</a:t>
                      </a:r>
                      <a:endParaRPr lang="en-US" sz="1400" dirty="0">
                        <a:latin typeface="+mj-lt"/>
                      </a:endParaRPr>
                    </a:p>
                  </a:txBody>
                  <a:tcPr marL="91436" marR="91436" marT="45733" marB="4573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tc>
                <a:tc hMerge="1">
                  <a:txBody>
                    <a:bodyPr/>
                    <a:lstStyle/>
                    <a:p>
                      <a:pPr algn="ctr"/>
                      <a:endParaRPr lang="en-US" sz="1400" dirty="0">
                        <a:latin typeface="+mj-lt"/>
                      </a:endParaRPr>
                    </a:p>
                  </a:txBody>
                  <a:tcPr marL="91441" marR="91441" marT="45733" marB="4573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pPr algn="ctr"/>
                      <a:endParaRPr lang="en-US" sz="1400" dirty="0">
                        <a:latin typeface="+mj-lt"/>
                      </a:endParaRPr>
                    </a:p>
                  </a:txBody>
                  <a:tcPr marL="91441" marR="91441" marT="45733" marB="4573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pPr algn="ctr"/>
                      <a:endParaRPr lang="en-US" sz="1400" dirty="0">
                        <a:latin typeface="+mj-lt"/>
                      </a:endParaRPr>
                    </a:p>
                  </a:txBody>
                  <a:tcPr marL="91441" marR="91441" marT="45733" marB="4573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pPr algn="ctr"/>
                      <a:endParaRPr lang="en-US" sz="1400" dirty="0">
                        <a:latin typeface="+mj-lt"/>
                      </a:endParaRPr>
                    </a:p>
                  </a:txBody>
                  <a:tcPr marL="91441" marR="91441" marT="45733" marB="4573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pPr algn="ctr"/>
                      <a:endParaRPr lang="en-US" sz="1400" dirty="0">
                        <a:latin typeface="+mj-lt"/>
                      </a:endParaRPr>
                    </a:p>
                  </a:txBody>
                  <a:tcPr marL="91441" marR="91441" marT="45733" marB="4573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fr-CA" dirty="0"/>
                    </a:p>
                  </a:txBody>
                  <a:tcPr marL="91441" marR="91441" marT="45733" marB="45733">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gridSpan="4">
                  <a:txBody>
                    <a:bodyPr/>
                    <a:lstStyle/>
                    <a:p>
                      <a:pPr algn="ctr"/>
                      <a:r>
                        <a:rPr lang="en-US" sz="1400" dirty="0" smtClean="0">
                          <a:latin typeface="+mj-lt"/>
                        </a:rPr>
                        <a:t>2019</a:t>
                      </a:r>
                      <a:endParaRPr lang="en-US" sz="1400" dirty="0">
                        <a:latin typeface="+mj-lt"/>
                      </a:endParaRPr>
                    </a:p>
                  </a:txBody>
                  <a:tcPr marL="91436" marR="91436" marT="45733" marB="4573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400" dirty="0">
                        <a:latin typeface="+mj-lt"/>
                      </a:endParaRPr>
                    </a:p>
                  </a:txBody>
                  <a:tcPr marL="91441" marR="91441" marT="45733" marB="4573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400" dirty="0">
                        <a:latin typeface="+mj-lt"/>
                      </a:endParaRPr>
                    </a:p>
                  </a:txBody>
                  <a:tcPr marL="91441" marR="91441" marT="45733" marB="4573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400" dirty="0">
                        <a:latin typeface="+mj-lt"/>
                      </a:endParaRPr>
                    </a:p>
                  </a:txBody>
                  <a:tcPr marL="91441" marR="91441" marT="45733" marB="4573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21" name="Up Arrow Callout 20"/>
          <p:cNvSpPr/>
          <p:nvPr>
            <p:custDataLst>
              <p:tags r:id="rId3"/>
            </p:custDataLst>
          </p:nvPr>
        </p:nvSpPr>
        <p:spPr>
          <a:xfrm>
            <a:off x="7285038" y="4187825"/>
            <a:ext cx="1069975" cy="1544638"/>
          </a:xfrm>
          <a:prstGeom prst="upArrowCallou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200" dirty="0">
                <a:solidFill>
                  <a:schemeClr val="tx1">
                    <a:lumMod val="95000"/>
                    <a:lumOff val="5000"/>
                  </a:schemeClr>
                </a:solidFill>
                <a:latin typeface="+mj-lt"/>
              </a:rPr>
              <a:t>Cible pour l’attribution du contrat de la DP</a:t>
            </a:r>
          </a:p>
        </p:txBody>
      </p:sp>
      <p:sp>
        <p:nvSpPr>
          <p:cNvPr id="22" name="Left-Right Arrow 21"/>
          <p:cNvSpPr/>
          <p:nvPr>
            <p:custDataLst>
              <p:tags r:id="rId4"/>
            </p:custDataLst>
          </p:nvPr>
        </p:nvSpPr>
        <p:spPr>
          <a:xfrm>
            <a:off x="3503613" y="2144713"/>
            <a:ext cx="1944687" cy="706437"/>
          </a:xfrm>
          <a:prstGeom prst="leftRightArrow">
            <a:avLst>
              <a:gd name="adj1" fmla="val 72571"/>
              <a:gd name="adj2" fmla="val 50000"/>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200" dirty="0">
                <a:solidFill>
                  <a:schemeClr val="tx1">
                    <a:lumMod val="95000"/>
                    <a:lumOff val="5000"/>
                  </a:schemeClr>
                </a:solidFill>
                <a:latin typeface="+mj-lt"/>
              </a:rPr>
              <a:t>Évaluation </a:t>
            </a:r>
            <a:endParaRPr lang="en-US" sz="1200" dirty="0">
              <a:solidFill>
                <a:schemeClr val="tx1">
                  <a:lumMod val="95000"/>
                  <a:lumOff val="5000"/>
                </a:schemeClr>
              </a:solidFill>
              <a:latin typeface="+mj-lt"/>
            </a:endParaRPr>
          </a:p>
        </p:txBody>
      </p:sp>
      <p:sp>
        <p:nvSpPr>
          <p:cNvPr id="23" name="TextBox 22"/>
          <p:cNvSpPr txBox="1"/>
          <p:nvPr>
            <p:custDataLst>
              <p:tags r:id="rId5"/>
            </p:custDataLst>
          </p:nvPr>
        </p:nvSpPr>
        <p:spPr>
          <a:xfrm>
            <a:off x="252413" y="4589463"/>
            <a:ext cx="5988050" cy="1168400"/>
          </a:xfrm>
          <a:prstGeom prst="rect">
            <a:avLst/>
          </a:prstGeom>
          <a:solidFill>
            <a:schemeClr val="bg1">
              <a:lumMod val="95000"/>
            </a:schemeClr>
          </a:solidFill>
        </p:spPr>
        <p:txBody>
          <a:bodyPr>
            <a:spAutoFit/>
          </a:bodyPr>
          <a:lstStyle/>
          <a:p>
            <a:pPr>
              <a:defRPr/>
            </a:pPr>
            <a:r>
              <a:rPr lang="fr-FR" sz="1400" b="1" dirty="0">
                <a:latin typeface="+mj-lt"/>
              </a:rPr>
              <a:t>Complété en 2016 : </a:t>
            </a:r>
          </a:p>
          <a:p>
            <a:pPr marL="285750" indent="-285750">
              <a:buFont typeface="Arial" panose="020B0604020202020204" pitchFamily="34" charset="0"/>
              <a:buChar char="•"/>
              <a:defRPr/>
            </a:pPr>
            <a:r>
              <a:rPr lang="fr-FR" sz="1400" dirty="0">
                <a:latin typeface="+mj-lt"/>
              </a:rPr>
              <a:t>Rencontres de l’industrie à la suite de la DI</a:t>
            </a:r>
          </a:p>
          <a:p>
            <a:pPr marL="285750" indent="-285750">
              <a:buFont typeface="Arial" panose="020B0604020202020204" pitchFamily="34" charset="0"/>
              <a:buChar char="•"/>
              <a:defRPr/>
            </a:pPr>
            <a:r>
              <a:rPr lang="fr-FR" sz="1400" dirty="0">
                <a:latin typeface="+mj-lt"/>
              </a:rPr>
              <a:t>Rapport sur les principales constatations de la DI</a:t>
            </a:r>
          </a:p>
          <a:p>
            <a:pPr marL="285750" indent="-285750">
              <a:buFont typeface="Arial" panose="020B0604020202020204" pitchFamily="34" charset="0"/>
              <a:buChar char="•"/>
              <a:defRPr/>
            </a:pPr>
            <a:r>
              <a:rPr lang="fr-FR" sz="1400" dirty="0">
                <a:latin typeface="+mj-lt"/>
              </a:rPr>
              <a:t>Consultations (internes/externes)</a:t>
            </a:r>
          </a:p>
          <a:p>
            <a:pPr marL="285750" indent="-285750">
              <a:buFont typeface="Arial" panose="020B0604020202020204" pitchFamily="34" charset="0"/>
              <a:buChar char="•"/>
              <a:defRPr/>
            </a:pPr>
            <a:r>
              <a:rPr lang="fr-FR" sz="1400" dirty="0">
                <a:latin typeface="+mj-lt"/>
              </a:rPr>
              <a:t>Énoncé des exigences du SGBN </a:t>
            </a:r>
          </a:p>
        </p:txBody>
      </p:sp>
      <p:sp>
        <p:nvSpPr>
          <p:cNvPr id="25" name="Left-Right Arrow 24"/>
          <p:cNvSpPr/>
          <p:nvPr>
            <p:custDataLst>
              <p:tags r:id="rId6"/>
            </p:custDataLst>
          </p:nvPr>
        </p:nvSpPr>
        <p:spPr>
          <a:xfrm>
            <a:off x="7824788" y="2105025"/>
            <a:ext cx="3887787" cy="746125"/>
          </a:xfrm>
          <a:prstGeom prst="leftRightArrow">
            <a:avLst>
              <a:gd name="adj1" fmla="val 72571"/>
              <a:gd name="adj2" fmla="val 50000"/>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200" dirty="0">
                <a:solidFill>
                  <a:schemeClr val="tx1">
                    <a:lumMod val="95000"/>
                    <a:lumOff val="5000"/>
                  </a:schemeClr>
                </a:solidFill>
                <a:latin typeface="+mj-lt"/>
              </a:rPr>
              <a:t>Mise en œuvre et formation</a:t>
            </a:r>
            <a:endParaRPr lang="en-US" sz="1200" dirty="0">
              <a:solidFill>
                <a:schemeClr val="tx1">
                  <a:lumMod val="95000"/>
                  <a:lumOff val="5000"/>
                </a:schemeClr>
              </a:solidFill>
              <a:latin typeface="+mj-lt"/>
            </a:endParaRPr>
          </a:p>
        </p:txBody>
      </p:sp>
      <p:sp>
        <p:nvSpPr>
          <p:cNvPr id="26" name="Left-Right Arrow 25"/>
          <p:cNvSpPr/>
          <p:nvPr>
            <p:custDataLst>
              <p:tags r:id="rId7"/>
            </p:custDataLst>
          </p:nvPr>
        </p:nvSpPr>
        <p:spPr>
          <a:xfrm>
            <a:off x="5448300" y="1800225"/>
            <a:ext cx="2371725" cy="671513"/>
          </a:xfrm>
          <a:prstGeom prst="leftRightArrow">
            <a:avLst>
              <a:gd name="adj1" fmla="val 72571"/>
              <a:gd name="adj2" fmla="val 50000"/>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200" dirty="0" err="1">
                <a:solidFill>
                  <a:schemeClr val="tx1">
                    <a:lumMod val="95000"/>
                    <a:lumOff val="5000"/>
                  </a:schemeClr>
                </a:solidFill>
                <a:latin typeface="+mj-lt"/>
              </a:rPr>
              <a:t>Essai</a:t>
            </a:r>
            <a:r>
              <a:rPr lang="en-CA" sz="1200" dirty="0">
                <a:solidFill>
                  <a:schemeClr val="tx1">
                    <a:lumMod val="95000"/>
                    <a:lumOff val="5000"/>
                  </a:schemeClr>
                </a:solidFill>
                <a:latin typeface="+mj-lt"/>
              </a:rPr>
              <a:t> d’acceptation</a:t>
            </a:r>
          </a:p>
        </p:txBody>
      </p:sp>
      <p:sp>
        <p:nvSpPr>
          <p:cNvPr id="27" name="Left-Right Arrow 26"/>
          <p:cNvSpPr/>
          <p:nvPr>
            <p:custDataLst>
              <p:tags r:id="rId8"/>
            </p:custDataLst>
          </p:nvPr>
        </p:nvSpPr>
        <p:spPr>
          <a:xfrm>
            <a:off x="125413" y="2132013"/>
            <a:ext cx="1874837" cy="719137"/>
          </a:xfrm>
          <a:prstGeom prst="leftRightArrow">
            <a:avLst>
              <a:gd name="adj1" fmla="val 72571"/>
              <a:gd name="adj2" fmla="val 50000"/>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200" dirty="0">
                <a:solidFill>
                  <a:schemeClr val="tx1">
                    <a:lumMod val="95000"/>
                    <a:lumOff val="5000"/>
                  </a:schemeClr>
                </a:solidFill>
                <a:latin typeface="+mj-lt"/>
              </a:rPr>
              <a:t>Finaliser le</a:t>
            </a:r>
          </a:p>
          <a:p>
            <a:pPr algn="ctr">
              <a:defRPr/>
            </a:pPr>
            <a:r>
              <a:rPr lang="en-CA" sz="1200" dirty="0">
                <a:solidFill>
                  <a:schemeClr val="tx1">
                    <a:lumMod val="95000"/>
                    <a:lumOff val="5000"/>
                  </a:schemeClr>
                </a:solidFill>
                <a:latin typeface="+mj-lt"/>
              </a:rPr>
              <a:t>DP du SGBN</a:t>
            </a:r>
            <a:endParaRPr lang="en-US" sz="1200" dirty="0">
              <a:solidFill>
                <a:schemeClr val="tx1">
                  <a:lumMod val="95000"/>
                  <a:lumOff val="5000"/>
                </a:schemeClr>
              </a:solidFill>
              <a:latin typeface="+mj-lt"/>
            </a:endParaRPr>
          </a:p>
        </p:txBody>
      </p:sp>
      <p:sp>
        <p:nvSpPr>
          <p:cNvPr id="26715" name="TextBox 27"/>
          <p:cNvSpPr txBox="1">
            <a:spLocks noChangeArrowheads="1"/>
          </p:cNvSpPr>
          <p:nvPr>
            <p:custDataLst>
              <p:tags r:id="rId9"/>
            </p:custDataLst>
          </p:nvPr>
        </p:nvSpPr>
        <p:spPr bwMode="auto">
          <a:xfrm>
            <a:off x="11785600" y="2441575"/>
            <a:ext cx="7477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r>
              <a:rPr lang="en-CA" altLang="fr-FR" sz="1800"/>
              <a:t>…</a:t>
            </a:r>
            <a:endParaRPr lang="en-US" altLang="fr-FR" sz="1800"/>
          </a:p>
        </p:txBody>
      </p:sp>
      <p:sp>
        <p:nvSpPr>
          <p:cNvPr id="29" name="Up Arrow Callout 28"/>
          <p:cNvSpPr/>
          <p:nvPr>
            <p:custDataLst>
              <p:tags r:id="rId10"/>
            </p:custDataLst>
          </p:nvPr>
        </p:nvSpPr>
        <p:spPr>
          <a:xfrm>
            <a:off x="11209338" y="4279900"/>
            <a:ext cx="790575" cy="1368425"/>
          </a:xfrm>
          <a:prstGeom prst="upArrowCallou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dirty="0">
              <a:solidFill>
                <a:schemeClr val="tx1">
                  <a:lumMod val="95000"/>
                  <a:lumOff val="5000"/>
                </a:schemeClr>
              </a:solidFill>
              <a:latin typeface="+mj-lt"/>
            </a:endParaRPr>
          </a:p>
        </p:txBody>
      </p:sp>
      <p:sp>
        <p:nvSpPr>
          <p:cNvPr id="13" name="Left-Right Arrow 12"/>
          <p:cNvSpPr/>
          <p:nvPr>
            <p:custDataLst>
              <p:tags r:id="rId11"/>
            </p:custDataLst>
          </p:nvPr>
        </p:nvSpPr>
        <p:spPr>
          <a:xfrm>
            <a:off x="2073275" y="1797050"/>
            <a:ext cx="1425575" cy="731838"/>
          </a:xfrm>
          <a:prstGeom prst="leftRightArrow">
            <a:avLst>
              <a:gd name="adj1" fmla="val 72571"/>
              <a:gd name="adj2" fmla="val 50000"/>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CA" sz="1200" dirty="0">
                <a:solidFill>
                  <a:schemeClr val="tx1">
                    <a:lumMod val="95000"/>
                    <a:lumOff val="5000"/>
                  </a:schemeClr>
                </a:solidFill>
                <a:latin typeface="+mj-lt"/>
              </a:rPr>
              <a:t>Processus d'appel d'offres</a:t>
            </a:r>
            <a:endParaRPr lang="en-US" sz="1200" dirty="0">
              <a:solidFill>
                <a:schemeClr val="tx1">
                  <a:lumMod val="95000"/>
                  <a:lumOff val="5000"/>
                </a:schemeClr>
              </a:solidFill>
              <a:latin typeface="+mj-lt"/>
            </a:endParaRPr>
          </a:p>
        </p:txBody>
      </p:sp>
      <p:sp>
        <p:nvSpPr>
          <p:cNvPr id="5" name="Rectangle 4"/>
          <p:cNvSpPr/>
          <p:nvPr>
            <p:custDataLst>
              <p:tags r:id="rId12"/>
            </p:custDataLst>
          </p:nvPr>
        </p:nvSpPr>
        <p:spPr>
          <a:xfrm>
            <a:off x="9577388" y="4724400"/>
            <a:ext cx="2495550" cy="1008063"/>
          </a:xfrm>
          <a:prstGeom prst="rect">
            <a:avLst/>
          </a:prstGeom>
          <a:solidFill>
            <a:srgbClr val="FFC000"/>
          </a:solidFill>
          <a:ln>
            <a:noFill/>
          </a:ln>
        </p:spPr>
        <p:style>
          <a:lnRef idx="3">
            <a:schemeClr val="lt1"/>
          </a:lnRef>
          <a:fillRef idx="1">
            <a:schemeClr val="dk1"/>
          </a:fillRef>
          <a:effectRef idx="1">
            <a:schemeClr val="dk1"/>
          </a:effectRef>
          <a:fontRef idx="minor">
            <a:schemeClr val="lt1"/>
          </a:fontRef>
        </p:style>
        <p:txBody>
          <a:bodyPr anchor="ctr"/>
          <a:lstStyle/>
          <a:p>
            <a:pPr algn="ctr">
              <a:defRPr/>
            </a:pPr>
            <a:endParaRPr lang="en-CA"/>
          </a:p>
        </p:txBody>
      </p:sp>
      <p:sp>
        <p:nvSpPr>
          <p:cNvPr id="4" name="Rectangle 3"/>
          <p:cNvSpPr/>
          <p:nvPr>
            <p:custDataLst>
              <p:tags r:id="rId13"/>
            </p:custDataLst>
          </p:nvPr>
        </p:nvSpPr>
        <p:spPr>
          <a:xfrm>
            <a:off x="9672638" y="5013325"/>
            <a:ext cx="2400300" cy="461963"/>
          </a:xfrm>
          <a:prstGeom prst="rect">
            <a:avLst/>
          </a:prstGeom>
        </p:spPr>
        <p:txBody>
          <a:bodyPr>
            <a:spAutoFit/>
          </a:bodyPr>
          <a:lstStyle/>
          <a:p>
            <a:pPr algn="ctr">
              <a:defRPr/>
            </a:pPr>
            <a:r>
              <a:rPr lang="fr-FR" sz="1200" dirty="0">
                <a:solidFill>
                  <a:schemeClr val="tx1">
                    <a:lumMod val="95000"/>
                    <a:lumOff val="5000"/>
                  </a:schemeClr>
                </a:solidFill>
                <a:latin typeface="+mj-lt"/>
              </a:rPr>
              <a:t>La première priorité est le dépôt légal, suivi par d'autres sources</a:t>
            </a:r>
            <a:endParaRPr lang="en-US" sz="1200" dirty="0">
              <a:solidFill>
                <a:schemeClr val="tx1">
                  <a:lumMod val="95000"/>
                  <a:lumOff val="5000"/>
                </a:schemeClr>
              </a:solidFill>
              <a:latin typeface="+mj-lt"/>
            </a:endParaRPr>
          </a:p>
        </p:txBody>
      </p:sp>
      <p:sp>
        <p:nvSpPr>
          <p:cNvPr id="26720" name="Title 4"/>
          <p:cNvSpPr>
            <a:spLocks noGrp="1"/>
          </p:cNvSpPr>
          <p:nvPr>
            <p:ph type="title"/>
            <p:custDataLst>
              <p:tags r:id="rId14"/>
            </p:custDataLst>
          </p:nvPr>
        </p:nvSpPr>
        <p:spPr>
          <a:xfrm>
            <a:off x="2419350" y="465138"/>
            <a:ext cx="7200900" cy="1079500"/>
          </a:xfrm>
        </p:spPr>
        <p:txBody>
          <a:bodyPr>
            <a:normAutofit fontScale="90000"/>
          </a:bodyPr>
          <a:lstStyle/>
          <a:p>
            <a:pPr>
              <a:defRPr/>
            </a:pPr>
            <a:r>
              <a:rPr lang="en-CA" altLang="en-US" b="1" dirty="0" err="1" smtClean="0">
                <a:cs typeface="Arial" panose="020B0604020202020204" pitchFamily="34" charset="0"/>
              </a:rPr>
              <a:t>Système</a:t>
            </a:r>
            <a:r>
              <a:rPr lang="en-CA" altLang="en-US" b="1" dirty="0" smtClean="0">
                <a:cs typeface="Arial" panose="020B0604020202020204" pitchFamily="34" charset="0"/>
              </a:rPr>
              <a:t> de </a:t>
            </a:r>
            <a:r>
              <a:rPr lang="en-CA" altLang="en-US" b="1" dirty="0" err="1" smtClean="0">
                <a:cs typeface="Arial" panose="020B0604020202020204" pitchFamily="34" charset="0"/>
              </a:rPr>
              <a:t>gestion</a:t>
            </a:r>
            <a:r>
              <a:rPr lang="en-CA" altLang="en-US" b="1" dirty="0" smtClean="0">
                <a:cs typeface="Arial" panose="020B0604020202020204" pitchFamily="34" charset="0"/>
              </a:rPr>
              <a:t> des </a:t>
            </a:r>
            <a:r>
              <a:rPr lang="en-CA" altLang="en-US" b="1" dirty="0" err="1" smtClean="0">
                <a:cs typeface="Arial" panose="020B0604020202020204" pitchFamily="34" charset="0"/>
              </a:rPr>
              <a:t>biens</a:t>
            </a:r>
            <a:r>
              <a:rPr lang="en-CA" altLang="en-US" b="1" dirty="0" smtClean="0">
                <a:cs typeface="Arial" panose="020B0604020202020204" pitchFamily="34" charset="0"/>
              </a:rPr>
              <a:t> </a:t>
            </a:r>
            <a:r>
              <a:rPr lang="en-CA" altLang="en-US" b="1" dirty="0" err="1" smtClean="0">
                <a:cs typeface="Arial" panose="020B0604020202020204" pitchFamily="34" charset="0"/>
              </a:rPr>
              <a:t>numériques</a:t>
            </a:r>
            <a:r>
              <a:rPr lang="en-CA" altLang="en-US" b="1" dirty="0" smtClean="0">
                <a:cs typeface="Arial" panose="020B0604020202020204" pitchFamily="34" charset="0"/>
              </a:rPr>
              <a:t> (SGBN)</a:t>
            </a:r>
            <a:endParaRPr lang="en-US" altLang="en-US" b="1" dirty="0" smtClean="0"/>
          </a:p>
        </p:txBody>
      </p:sp>
    </p:spTree>
    <p:extLst>
      <p:ext uri="{BB962C8B-B14F-4D97-AF65-F5344CB8AC3E}">
        <p14:creationId xmlns:p14="http://schemas.microsoft.com/office/powerpoint/2010/main" val="2783213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1"/>
          <p:cNvSpPr>
            <a:spLocks noGrp="1"/>
          </p:cNvSpPr>
          <p:nvPr>
            <p:ph type="title"/>
            <p:custDataLst>
              <p:tags r:id="rId1"/>
            </p:custDataLst>
          </p:nvPr>
        </p:nvSpPr>
        <p:spPr>
          <a:xfrm>
            <a:off x="550863" y="4724400"/>
            <a:ext cx="10728325" cy="1143000"/>
          </a:xfrm>
        </p:spPr>
        <p:txBody>
          <a:bodyPr/>
          <a:lstStyle/>
          <a:p>
            <a:pPr algn="r"/>
            <a:r>
              <a:rPr lang="en-CA" altLang="en-US" b="1" dirty="0" err="1" smtClean="0">
                <a:cs typeface="Arial" panose="020B0604020202020204" pitchFamily="34" charset="0"/>
              </a:rPr>
              <a:t>Projets</a:t>
            </a:r>
            <a:r>
              <a:rPr lang="en-CA" altLang="en-US" b="1" dirty="0" smtClean="0">
                <a:cs typeface="Arial" panose="020B0604020202020204" pitchFamily="34" charset="0"/>
              </a:rPr>
              <a:t> de revitalisation des </a:t>
            </a:r>
            <a:br>
              <a:rPr lang="en-CA" altLang="en-US" b="1" dirty="0" smtClean="0">
                <a:cs typeface="Arial" panose="020B0604020202020204" pitchFamily="34" charset="0"/>
              </a:rPr>
            </a:br>
            <a:r>
              <a:rPr lang="en-CA" altLang="en-US" b="1" dirty="0" smtClean="0">
                <a:cs typeface="Arial" panose="020B0604020202020204" pitchFamily="34" charset="0"/>
              </a:rPr>
              <a:t>cultures et </a:t>
            </a:r>
            <a:r>
              <a:rPr lang="en-CA" altLang="en-US" b="1" dirty="0" err="1" smtClean="0">
                <a:cs typeface="Arial" panose="020B0604020202020204" pitchFamily="34" charset="0"/>
              </a:rPr>
              <a:t>langues</a:t>
            </a:r>
            <a:r>
              <a:rPr lang="en-CA" altLang="en-US" b="1" dirty="0" smtClean="0">
                <a:cs typeface="Arial" panose="020B0604020202020204" pitchFamily="34" charset="0"/>
              </a:rPr>
              <a:t> </a:t>
            </a:r>
            <a:r>
              <a:rPr lang="en-CA" altLang="en-US" b="1" dirty="0" err="1" smtClean="0">
                <a:cs typeface="Arial" panose="020B0604020202020204" pitchFamily="34" charset="0"/>
              </a:rPr>
              <a:t>autochtones</a:t>
            </a:r>
            <a:endParaRPr lang="en-CA" altLang="en-US" b="1" dirty="0" smtClean="0">
              <a:cs typeface="Microsoft Sans Serif" panose="020B0604020202020204" pitchFamily="34" charset="0"/>
            </a:endParaRPr>
          </a:p>
        </p:txBody>
      </p:sp>
    </p:spTree>
    <p:extLst>
      <p:ext uri="{BB962C8B-B14F-4D97-AF65-F5344CB8AC3E}">
        <p14:creationId xmlns:p14="http://schemas.microsoft.com/office/powerpoint/2010/main" val="2249728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4"/>
          <p:cNvSpPr>
            <a:spLocks noGrp="1"/>
          </p:cNvSpPr>
          <p:nvPr>
            <p:ph type="title"/>
            <p:custDataLst>
              <p:tags r:id="rId1"/>
            </p:custDataLst>
          </p:nvPr>
        </p:nvSpPr>
        <p:spPr>
          <a:xfrm>
            <a:off x="1271588" y="465138"/>
            <a:ext cx="8348662" cy="1079500"/>
          </a:xfrm>
        </p:spPr>
        <p:txBody>
          <a:bodyPr>
            <a:normAutofit fontScale="90000"/>
          </a:bodyPr>
          <a:lstStyle/>
          <a:p>
            <a:pPr>
              <a:defRPr/>
            </a:pPr>
            <a:r>
              <a:rPr lang="en-CA" altLang="en-US" b="1" dirty="0" err="1" smtClean="0">
                <a:cs typeface="Arial" panose="020B0604020202020204" pitchFamily="34" charset="0"/>
              </a:rPr>
              <a:t>Projets</a:t>
            </a:r>
            <a:r>
              <a:rPr lang="en-CA" altLang="en-US" b="1" dirty="0" smtClean="0">
                <a:cs typeface="Arial" panose="020B0604020202020204" pitchFamily="34" charset="0"/>
              </a:rPr>
              <a:t> de revitalisation des cultures et </a:t>
            </a:r>
            <a:r>
              <a:rPr lang="en-CA" altLang="en-US" b="1" dirty="0" err="1" smtClean="0">
                <a:cs typeface="Arial" panose="020B0604020202020204" pitchFamily="34" charset="0"/>
              </a:rPr>
              <a:t>langues</a:t>
            </a:r>
            <a:r>
              <a:rPr lang="en-CA" altLang="en-US" b="1" dirty="0" smtClean="0">
                <a:cs typeface="Arial" panose="020B0604020202020204" pitchFamily="34" charset="0"/>
              </a:rPr>
              <a:t> </a:t>
            </a:r>
            <a:r>
              <a:rPr lang="en-CA" altLang="en-US" b="1" dirty="0" err="1" smtClean="0">
                <a:cs typeface="Arial" panose="020B0604020202020204" pitchFamily="34" charset="0"/>
              </a:rPr>
              <a:t>autochtones</a:t>
            </a:r>
            <a:endParaRPr lang="en-US" altLang="en-US" b="1" dirty="0" smtClean="0"/>
          </a:p>
        </p:txBody>
      </p:sp>
      <p:sp>
        <p:nvSpPr>
          <p:cNvPr id="29699" name="Slide Number Placeholder 3"/>
          <p:cNvSpPr>
            <a:spLocks noGrp="1"/>
          </p:cNvSpPr>
          <p:nvPr>
            <p:ph type="sldNum" sz="quarter" idx="10"/>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B6771AB5-20D8-424C-B463-10FED3D22D72}" type="slidenum">
              <a:rPr lang="en-US" altLang="en-US" sz="1200" smtClean="0">
                <a:solidFill>
                  <a:srgbClr val="FFFFFF"/>
                </a:solidFill>
              </a:rPr>
              <a:pPr>
                <a:spcBef>
                  <a:spcPct val="0"/>
                </a:spcBef>
                <a:buFontTx/>
                <a:buNone/>
              </a:pPr>
              <a:t>14</a:t>
            </a:fld>
            <a:endParaRPr lang="en-US" altLang="en-US" sz="1200" smtClean="0">
              <a:solidFill>
                <a:srgbClr val="FFFFFF"/>
              </a:solidFill>
            </a:endParaRPr>
          </a:p>
        </p:txBody>
      </p:sp>
      <p:sp>
        <p:nvSpPr>
          <p:cNvPr id="2" name="Content Placeholder 1"/>
          <p:cNvSpPr>
            <a:spLocks noGrp="1"/>
          </p:cNvSpPr>
          <p:nvPr>
            <p:ph sz="half" idx="1"/>
            <p:custDataLst>
              <p:tags r:id="rId3"/>
            </p:custDataLst>
          </p:nvPr>
        </p:nvSpPr>
        <p:spPr>
          <a:xfrm>
            <a:off x="203200" y="1903615"/>
            <a:ext cx="5637213" cy="3941560"/>
          </a:xfrm>
        </p:spPr>
        <p:txBody>
          <a:bodyPr>
            <a:noAutofit/>
          </a:bodyPr>
          <a:lstStyle/>
          <a:p>
            <a:pPr marL="0" indent="0">
              <a:buFont typeface="Arial" panose="020B0604020202020204" pitchFamily="34" charset="0"/>
              <a:buNone/>
              <a:defRPr/>
            </a:pPr>
            <a:r>
              <a:rPr lang="fr-CA" sz="1800" b="1" dirty="0" smtClean="0">
                <a:latin typeface="+mj-lt"/>
              </a:rPr>
              <a:t>Numérisation et accès numérique</a:t>
            </a:r>
            <a:endParaRPr lang="fr-CA" altLang="en-US" sz="800" b="1" dirty="0">
              <a:latin typeface="+mj-lt"/>
            </a:endParaRPr>
          </a:p>
          <a:p>
            <a:pPr>
              <a:defRPr/>
            </a:pPr>
            <a:r>
              <a:rPr lang="fr-FR" altLang="en-US" sz="1600" dirty="0" smtClean="0">
                <a:latin typeface="+mj-lt"/>
              </a:rPr>
              <a:t>Activités axées </a:t>
            </a:r>
            <a:r>
              <a:rPr lang="fr-FR" altLang="en-US" sz="1600" dirty="0">
                <a:latin typeface="+mj-lt"/>
              </a:rPr>
              <a:t>sur le fonds de </a:t>
            </a:r>
            <a:r>
              <a:rPr lang="fr-FR" altLang="en-US" sz="1600" dirty="0" smtClean="0">
                <a:latin typeface="+mj-lt"/>
              </a:rPr>
              <a:t>BAC </a:t>
            </a:r>
            <a:r>
              <a:rPr lang="fr-FR" altLang="en-US" sz="1600" dirty="0">
                <a:latin typeface="+mj-lt"/>
              </a:rPr>
              <a:t>dont le contenu est associé aux Premières Nations, aux Inuits et aux Métis. </a:t>
            </a:r>
          </a:p>
          <a:p>
            <a:pPr>
              <a:defRPr/>
            </a:pPr>
            <a:r>
              <a:rPr lang="fr-FR" altLang="en-US" sz="1600" dirty="0" smtClean="0">
                <a:latin typeface="+mj-lt"/>
              </a:rPr>
              <a:t>Documents numérisés comprendront </a:t>
            </a:r>
            <a:r>
              <a:rPr lang="fr-FR" altLang="en-US" sz="1600" dirty="0">
                <a:latin typeface="+mj-lt"/>
              </a:rPr>
              <a:t>notamment </a:t>
            </a:r>
            <a:r>
              <a:rPr lang="fr-FR" altLang="en-US" sz="1600" dirty="0" smtClean="0">
                <a:latin typeface="+mj-lt"/>
              </a:rPr>
              <a:t>des photographies, </a:t>
            </a:r>
            <a:r>
              <a:rPr lang="fr-FR" altLang="en-US" sz="1600" dirty="0">
                <a:latin typeface="+mj-lt"/>
              </a:rPr>
              <a:t>des enregistrements audiovisuels, des traités, des dictionnaires et des lexiques, des pièces de correspondance de chefs autochtones, des documents liés aux pensionnats autochtones, des portraits, des journaux et des observations des premiers Européens et des documents cartographiques. </a:t>
            </a:r>
          </a:p>
          <a:p>
            <a:pPr>
              <a:defRPr/>
            </a:pPr>
            <a:r>
              <a:rPr lang="fr-FR" altLang="en-US" sz="1600" dirty="0" smtClean="0">
                <a:latin typeface="+mj-lt"/>
              </a:rPr>
              <a:t>Création de nouveaux </a:t>
            </a:r>
            <a:r>
              <a:rPr lang="fr-FR" altLang="en-US" sz="1600" dirty="0">
                <a:latin typeface="+mj-lt"/>
              </a:rPr>
              <a:t>moyens d’accès numérique et améliorés, y compris des instruments de recherche </a:t>
            </a:r>
            <a:r>
              <a:rPr lang="fr-FR" altLang="en-US" sz="1600" dirty="0" smtClean="0">
                <a:latin typeface="+mj-lt"/>
              </a:rPr>
              <a:t>numériques, </a:t>
            </a:r>
            <a:r>
              <a:rPr lang="fr-FR" altLang="en-US" sz="1600" dirty="0">
                <a:latin typeface="+mj-lt"/>
              </a:rPr>
              <a:t>des guides de recherches et des bases de données en ligne, et des outils d’apprentissage en ligne.</a:t>
            </a:r>
            <a:endParaRPr lang="fr-FR" altLang="en-US" sz="1600" dirty="0" smtClean="0">
              <a:latin typeface="+mj-lt"/>
            </a:endParaRPr>
          </a:p>
        </p:txBody>
      </p:sp>
      <p:sp>
        <p:nvSpPr>
          <p:cNvPr id="12" name="Content Placeholder 1"/>
          <p:cNvSpPr txBox="1">
            <a:spLocks/>
          </p:cNvSpPr>
          <p:nvPr>
            <p:custDataLst>
              <p:tags r:id="rId4"/>
            </p:custDataLst>
          </p:nvPr>
        </p:nvSpPr>
        <p:spPr bwMode="auto">
          <a:xfrm>
            <a:off x="5840413" y="1931988"/>
            <a:ext cx="5832475" cy="385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fr-CA" sz="1800" b="1" dirty="0" smtClean="0">
                <a:latin typeface="+mj-lt"/>
              </a:rPr>
              <a:t>Enregistrements audio</a:t>
            </a:r>
          </a:p>
          <a:p>
            <a:pPr>
              <a:defRPr/>
            </a:pPr>
            <a:r>
              <a:rPr lang="fr-FR" altLang="en-US" sz="1600" dirty="0" smtClean="0">
                <a:latin typeface="+mj-lt"/>
              </a:rPr>
              <a:t>Appui aux communautés </a:t>
            </a:r>
            <a:r>
              <a:rPr lang="fr-FR" altLang="en-US" sz="1600" dirty="0">
                <a:latin typeface="+mj-lt"/>
              </a:rPr>
              <a:t>autochtones dans leurs efforts pour préserver </a:t>
            </a:r>
            <a:r>
              <a:rPr lang="fr-FR" altLang="en-US" sz="1600" dirty="0" smtClean="0">
                <a:latin typeface="+mj-lt"/>
              </a:rPr>
              <a:t>et revitaliser </a:t>
            </a:r>
            <a:r>
              <a:rPr lang="fr-FR" altLang="en-US" sz="1600" dirty="0">
                <a:latin typeface="+mj-lt"/>
              </a:rPr>
              <a:t>les langues traditionnelles (langue métisse, des Premières Nations et </a:t>
            </a:r>
            <a:r>
              <a:rPr lang="fr-FR" altLang="en-US" sz="1600" dirty="0" smtClean="0">
                <a:latin typeface="+mj-lt"/>
              </a:rPr>
              <a:t>inuit).</a:t>
            </a:r>
            <a:endParaRPr lang="fr-FR" altLang="en-US" sz="1600" dirty="0">
              <a:latin typeface="+mj-lt"/>
            </a:endParaRPr>
          </a:p>
          <a:p>
            <a:pPr>
              <a:defRPr/>
            </a:pPr>
            <a:r>
              <a:rPr lang="fr-FR" altLang="en-US" sz="1600" dirty="0" smtClean="0">
                <a:latin typeface="+mj-lt"/>
              </a:rPr>
              <a:t>Création d’un portail </a:t>
            </a:r>
            <a:r>
              <a:rPr lang="fr-FR" altLang="en-US" sz="1600" dirty="0">
                <a:latin typeface="+mj-lt"/>
              </a:rPr>
              <a:t>Web </a:t>
            </a:r>
            <a:r>
              <a:rPr lang="fr-FR" altLang="en-US" sz="1600" dirty="0" smtClean="0">
                <a:latin typeface="+mj-lt"/>
              </a:rPr>
              <a:t>dynamique </a:t>
            </a:r>
            <a:r>
              <a:rPr lang="fr-FR" altLang="en-US" sz="1600" dirty="0">
                <a:latin typeface="+mj-lt"/>
              </a:rPr>
              <a:t>où </a:t>
            </a:r>
            <a:r>
              <a:rPr lang="fr-FR" altLang="en-US" sz="1600" dirty="0" smtClean="0">
                <a:latin typeface="+mj-lt"/>
              </a:rPr>
              <a:t>les enregistrements audio pourront </a:t>
            </a:r>
            <a:r>
              <a:rPr lang="fr-FR" altLang="en-US" sz="1600" dirty="0">
                <a:latin typeface="+mj-lt"/>
              </a:rPr>
              <a:t>être numérisés, préservés, transcrits et traduits. </a:t>
            </a:r>
          </a:p>
          <a:p>
            <a:pPr>
              <a:defRPr/>
            </a:pPr>
            <a:r>
              <a:rPr lang="fr-FR" altLang="en-US" sz="1600" dirty="0" smtClean="0">
                <a:latin typeface="+mj-lt"/>
              </a:rPr>
              <a:t>Portail </a:t>
            </a:r>
            <a:r>
              <a:rPr lang="fr-FR" altLang="en-US" sz="1600" dirty="0">
                <a:latin typeface="+mj-lt"/>
              </a:rPr>
              <a:t>combinera des enregistrements dans toutes les formes d’expression parlées, notamment la </a:t>
            </a:r>
            <a:r>
              <a:rPr lang="fr-FR" altLang="en-US" sz="1600" dirty="0" smtClean="0">
                <a:latin typeface="+mj-lt"/>
              </a:rPr>
              <a:t>chanson, </a:t>
            </a:r>
            <a:r>
              <a:rPr lang="fr-FR" altLang="en-US" sz="1600" dirty="0">
                <a:latin typeface="+mj-lt"/>
              </a:rPr>
              <a:t>le conte, la poésie, les exercices linguistiques et plus encore. </a:t>
            </a:r>
          </a:p>
          <a:p>
            <a:pPr>
              <a:defRPr/>
            </a:pPr>
            <a:r>
              <a:rPr lang="fr-FR" altLang="en-US" sz="1600" dirty="0" smtClean="0">
                <a:latin typeface="+mj-lt"/>
              </a:rPr>
              <a:t>Créateurs </a:t>
            </a:r>
            <a:r>
              <a:rPr lang="fr-FR" altLang="en-US" sz="1600" dirty="0">
                <a:latin typeface="+mj-lt"/>
              </a:rPr>
              <a:t>des enregistrements en demeureront les seuls propriétaires. </a:t>
            </a:r>
            <a:endParaRPr lang="fr-FR" altLang="en-US" sz="1600" dirty="0" smtClean="0">
              <a:latin typeface="+mj-lt"/>
            </a:endParaRPr>
          </a:p>
        </p:txBody>
      </p:sp>
    </p:spTree>
    <p:extLst>
      <p:ext uri="{BB962C8B-B14F-4D97-AF65-F5344CB8AC3E}">
        <p14:creationId xmlns:p14="http://schemas.microsoft.com/office/powerpoint/2010/main" val="1192600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p:cNvSpPr>
            <a:spLocks noGrp="1"/>
          </p:cNvSpPr>
          <p:nvPr>
            <p:ph type="title"/>
            <p:custDataLst>
              <p:tags r:id="rId1"/>
            </p:custDataLst>
          </p:nvPr>
        </p:nvSpPr>
        <p:spPr>
          <a:xfrm>
            <a:off x="1271588" y="465138"/>
            <a:ext cx="8928100" cy="1079500"/>
          </a:xfrm>
        </p:spPr>
        <p:txBody>
          <a:bodyPr>
            <a:normAutofit/>
          </a:bodyPr>
          <a:lstStyle/>
          <a:p>
            <a:pPr>
              <a:defRPr/>
            </a:pPr>
            <a:r>
              <a:rPr lang="fr-CA" sz="3400" b="1" dirty="0">
                <a:cs typeface="+mn-cs"/>
              </a:rPr>
              <a:t>Mise en œuvre des initiatives à ce jour </a:t>
            </a:r>
            <a:endParaRPr lang="en-US" altLang="en-US" sz="3400" b="1" dirty="0" smtClean="0"/>
          </a:p>
        </p:txBody>
      </p:sp>
      <p:sp>
        <p:nvSpPr>
          <p:cNvPr id="31747" name="Slide Number Placeholder 3"/>
          <p:cNvSpPr>
            <a:spLocks noGrp="1"/>
          </p:cNvSpPr>
          <p:nvPr>
            <p:ph type="sldNum" sz="quarter" idx="10"/>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59F30574-9CE3-49DC-B5EC-9C35F7EAA575}" type="slidenum">
              <a:rPr lang="en-US" altLang="en-US" sz="1200" smtClean="0">
                <a:solidFill>
                  <a:srgbClr val="FFFFFF"/>
                </a:solidFill>
              </a:rPr>
              <a:pPr>
                <a:spcBef>
                  <a:spcPct val="0"/>
                </a:spcBef>
                <a:buFontTx/>
                <a:buNone/>
              </a:pPr>
              <a:t>15</a:t>
            </a:fld>
            <a:endParaRPr lang="en-US" altLang="en-US" sz="1200" smtClean="0">
              <a:solidFill>
                <a:srgbClr val="FFFFFF"/>
              </a:solidFill>
            </a:endParaRPr>
          </a:p>
        </p:txBody>
      </p:sp>
      <p:sp>
        <p:nvSpPr>
          <p:cNvPr id="3" name="ZoneTexte 2"/>
          <p:cNvSpPr txBox="1"/>
          <p:nvPr>
            <p:custDataLst>
              <p:tags r:id="rId3"/>
            </p:custDataLst>
          </p:nvPr>
        </p:nvSpPr>
        <p:spPr>
          <a:xfrm>
            <a:off x="203200" y="1600200"/>
            <a:ext cx="11469688" cy="4431983"/>
          </a:xfrm>
          <a:prstGeom prst="rect">
            <a:avLst/>
          </a:prstGeom>
          <a:noFill/>
        </p:spPr>
        <p:txBody>
          <a:bodyPr>
            <a:spAutoFit/>
          </a:bodyPr>
          <a:lstStyle/>
          <a:p>
            <a:pPr marL="342900" indent="-342900">
              <a:buFont typeface="Arial" panose="020B0604020202020204" pitchFamily="34" charset="0"/>
              <a:buChar char="•"/>
              <a:defRPr/>
            </a:pPr>
            <a:r>
              <a:rPr lang="fr-CA" sz="2400" dirty="0">
                <a:latin typeface="+mj-lt"/>
                <a:cs typeface="+mn-cs"/>
              </a:rPr>
              <a:t>Rencontre avec les 3 organisations (Métis National Council, Assemblée des Premières Nations, et Inuit </a:t>
            </a:r>
            <a:r>
              <a:rPr lang="fr-CA" sz="2400" dirty="0" err="1">
                <a:latin typeface="+mj-lt"/>
                <a:cs typeface="+mn-cs"/>
              </a:rPr>
              <a:t>Tapiriit</a:t>
            </a:r>
            <a:r>
              <a:rPr lang="fr-CA" sz="2400" dirty="0">
                <a:latin typeface="+mj-lt"/>
                <a:cs typeface="+mn-cs"/>
              </a:rPr>
              <a:t> </a:t>
            </a:r>
            <a:r>
              <a:rPr lang="fr-CA" sz="2400" dirty="0" err="1">
                <a:latin typeface="+mj-lt"/>
                <a:cs typeface="+mn-cs"/>
              </a:rPr>
              <a:t>Kanatami</a:t>
            </a:r>
            <a:r>
              <a:rPr lang="fr-CA" sz="2400" dirty="0">
                <a:latin typeface="+mj-lt"/>
                <a:cs typeface="+mn-cs"/>
              </a:rPr>
              <a:t>) : présentation des initiatives et consultation sur le Cercle consultatif</a:t>
            </a:r>
            <a:r>
              <a:rPr lang="fr-CA" sz="2400" dirty="0" smtClean="0">
                <a:latin typeface="+mj-lt"/>
                <a:cs typeface="+mn-cs"/>
              </a:rPr>
              <a:t>.</a:t>
            </a:r>
            <a:endParaRPr lang="fr-CA" sz="900" dirty="0">
              <a:latin typeface="+mj-lt"/>
              <a:cs typeface="+mn-cs"/>
            </a:endParaRPr>
          </a:p>
          <a:p>
            <a:pPr marL="342900" indent="-342900">
              <a:buFont typeface="Arial" panose="020B0604020202020204" pitchFamily="34" charset="0"/>
              <a:buChar char="•"/>
              <a:defRPr/>
            </a:pPr>
            <a:r>
              <a:rPr lang="fr-CA" sz="2400" dirty="0">
                <a:latin typeface="+mj-lt"/>
                <a:cs typeface="+mn-cs"/>
              </a:rPr>
              <a:t>Première rencontre du Cercle consultatif prévue </a:t>
            </a:r>
            <a:r>
              <a:rPr lang="fr-CA" sz="2400" dirty="0" smtClean="0">
                <a:latin typeface="+mj-lt"/>
                <a:cs typeface="+mn-cs"/>
              </a:rPr>
              <a:t>en </a:t>
            </a:r>
            <a:r>
              <a:rPr lang="fr-CA" sz="2400" dirty="0">
                <a:latin typeface="+mj-lt"/>
                <a:cs typeface="+mn-cs"/>
              </a:rPr>
              <a:t>février 2018</a:t>
            </a:r>
            <a:r>
              <a:rPr lang="fr-CA" sz="2400" dirty="0" smtClean="0">
                <a:latin typeface="+mj-lt"/>
                <a:cs typeface="+mn-cs"/>
              </a:rPr>
              <a:t>.</a:t>
            </a:r>
            <a:endParaRPr lang="fr-CA" sz="900" dirty="0">
              <a:latin typeface="+mj-lt"/>
              <a:cs typeface="+mn-cs"/>
            </a:endParaRPr>
          </a:p>
          <a:p>
            <a:pPr marL="342900" indent="-342900">
              <a:buFont typeface="Arial" panose="020B0604020202020204" pitchFamily="34" charset="0"/>
              <a:buChar char="•"/>
              <a:defRPr/>
            </a:pPr>
            <a:r>
              <a:rPr lang="fr-CA" sz="2400" dirty="0">
                <a:latin typeface="+mj-lt"/>
                <a:cs typeface="+mn-cs"/>
              </a:rPr>
              <a:t>Processus de dotation :</a:t>
            </a:r>
          </a:p>
          <a:p>
            <a:pPr marL="800100" lvl="1" indent="-342900">
              <a:buFont typeface="Arial" panose="020B0604020202020204" pitchFamily="34" charset="0"/>
              <a:buChar char="–"/>
              <a:defRPr/>
            </a:pPr>
            <a:r>
              <a:rPr lang="fr-CA" sz="2200" dirty="0">
                <a:latin typeface="+mj-lt"/>
                <a:cs typeface="+mn-cs"/>
              </a:rPr>
              <a:t>Recrutement d’archivistes issus des communautés autochtones et qui travailleront en région.</a:t>
            </a:r>
          </a:p>
          <a:p>
            <a:pPr marL="800100" lvl="1" indent="-342900">
              <a:buFont typeface="Arial" panose="020B0604020202020204" pitchFamily="34" charset="0"/>
              <a:buChar char="–"/>
              <a:defRPr/>
            </a:pPr>
            <a:r>
              <a:rPr lang="fr-CA" sz="2200" dirty="0">
                <a:latin typeface="+mj-lt"/>
                <a:cs typeface="+mn-cs"/>
              </a:rPr>
              <a:t>Recrutement d’une conseillère aux partenariats et à l’engagement autochtones</a:t>
            </a:r>
            <a:r>
              <a:rPr lang="fr-CA" sz="2200" dirty="0" smtClean="0">
                <a:latin typeface="+mj-lt"/>
                <a:cs typeface="+mn-cs"/>
              </a:rPr>
              <a:t>.</a:t>
            </a:r>
            <a:endParaRPr lang="fr-CA" sz="900" dirty="0">
              <a:latin typeface="+mj-lt"/>
              <a:cs typeface="+mn-cs"/>
            </a:endParaRPr>
          </a:p>
          <a:p>
            <a:pPr marL="342900" indent="-342900">
              <a:buFont typeface="Arial" panose="020B0604020202020204" pitchFamily="34" charset="0"/>
              <a:buChar char="•"/>
              <a:defRPr/>
            </a:pPr>
            <a:r>
              <a:rPr lang="fr-CA" sz="2400" dirty="0">
                <a:latin typeface="+mj-lt"/>
                <a:cs typeface="+mn-cs"/>
              </a:rPr>
              <a:t>Numérisation du patrimoine documentaire reliés aux communautés autochtones a débuté</a:t>
            </a:r>
            <a:r>
              <a:rPr lang="fr-CA" sz="2400" dirty="0" smtClean="0">
                <a:latin typeface="+mj-lt"/>
                <a:cs typeface="+mn-cs"/>
              </a:rPr>
              <a:t>.</a:t>
            </a:r>
            <a:endParaRPr lang="fr-CA" sz="900" dirty="0">
              <a:latin typeface="+mj-lt"/>
              <a:cs typeface="+mn-cs"/>
            </a:endParaRPr>
          </a:p>
          <a:p>
            <a:pPr marL="342900" indent="-342900">
              <a:buFont typeface="Arial" panose="020B0604020202020204" pitchFamily="34" charset="0"/>
              <a:buChar char="•"/>
              <a:defRPr/>
            </a:pPr>
            <a:r>
              <a:rPr lang="fr-CA" sz="2400" dirty="0">
                <a:latin typeface="+mj-lt"/>
                <a:cs typeface="+mn-cs"/>
              </a:rPr>
              <a:t>Programme de sensibilisation et d’apprentissage sur les cultures autochtones destiné au personnel de BAC (mise en œuvre de l’appel à l’action #57).</a:t>
            </a:r>
          </a:p>
        </p:txBody>
      </p:sp>
    </p:spTree>
    <p:extLst>
      <p:ext uri="{BB962C8B-B14F-4D97-AF65-F5344CB8AC3E}">
        <p14:creationId xmlns:p14="http://schemas.microsoft.com/office/powerpoint/2010/main" val="4235136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5325" y="4868863"/>
            <a:ext cx="10972800" cy="1216025"/>
          </a:xfrm>
        </p:spPr>
        <p:txBody>
          <a:bodyPr anchor="t"/>
          <a:lstStyle/>
          <a:p>
            <a:pPr algn="r"/>
            <a:r>
              <a:rPr lang="fr-CA" altLang="fr-FR" sz="4000" b="1" smtClean="0"/>
              <a:t>PROJET GATINEAU 2</a:t>
            </a:r>
          </a:p>
        </p:txBody>
      </p:sp>
      <p:pic>
        <p:nvPicPr>
          <p:cNvPr id="1638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19288" y="2420938"/>
            <a:ext cx="6207125"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9379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103313" y="404813"/>
            <a:ext cx="9601200" cy="1079500"/>
          </a:xfrm>
        </p:spPr>
        <p:txBody>
          <a:bodyPr/>
          <a:lstStyle/>
          <a:p>
            <a:r>
              <a:rPr lang="fr-CA" altLang="fr-FR" sz="3400" b="1" smtClean="0"/>
              <a:t>Mise à jour du projet</a:t>
            </a:r>
          </a:p>
        </p:txBody>
      </p:sp>
      <p:sp>
        <p:nvSpPr>
          <p:cNvPr id="18435" name="Content Placeholder 2"/>
          <p:cNvSpPr>
            <a:spLocks noGrp="1"/>
          </p:cNvSpPr>
          <p:nvPr>
            <p:ph idx="1"/>
          </p:nvPr>
        </p:nvSpPr>
        <p:spPr>
          <a:xfrm>
            <a:off x="766763" y="1670050"/>
            <a:ext cx="10514012" cy="4135438"/>
          </a:xfrm>
        </p:spPr>
        <p:txBody>
          <a:bodyPr/>
          <a:lstStyle/>
          <a:p>
            <a:pPr>
              <a:defRPr/>
            </a:pPr>
            <a:r>
              <a:rPr lang="fr-CA" altLang="fr-FR" sz="2400" dirty="0" smtClean="0">
                <a:latin typeface="Arial" panose="020B0604020202020204" pitchFamily="34" charset="0"/>
                <a:cs typeface="Arial" panose="020B0604020202020204" pitchFamily="34" charset="0"/>
              </a:rPr>
              <a:t>Le 31 octobre 2017, BAC a lancé le processus d’approvisionnement pour la construction d’un nouveau Centre de préservation à Gatineau (Québec).</a:t>
            </a:r>
          </a:p>
          <a:p>
            <a:pPr lvl="1">
              <a:defRPr/>
            </a:pPr>
            <a:r>
              <a:rPr lang="fr-CA" altLang="fr-FR" sz="2000" dirty="0" smtClean="0">
                <a:latin typeface="Arial" panose="020B0604020202020204" pitchFamily="34" charset="0"/>
                <a:cs typeface="Arial" panose="020B0604020202020204" pitchFamily="34" charset="0"/>
              </a:rPr>
              <a:t>Le projet inclut la construction d’une installation à la fine pointe de la technologie et l’optimisation des chambres fortes au Centre de préservation existant.</a:t>
            </a:r>
          </a:p>
          <a:p>
            <a:pPr lvl="1">
              <a:defRPr/>
            </a:pPr>
            <a:r>
              <a:rPr lang="fr-CA" altLang="fr-FR" sz="2000" dirty="0" smtClean="0">
                <a:latin typeface="Arial" panose="020B0604020202020204" pitchFamily="34" charset="0"/>
                <a:cs typeface="Arial" panose="020B0604020202020204" pitchFamily="34" charset="0"/>
              </a:rPr>
              <a:t>La nouvelle installation sera située derrière et sera reliée au Centre de préservation existant. </a:t>
            </a:r>
          </a:p>
          <a:p>
            <a:pPr lvl="1">
              <a:defRPr/>
            </a:pPr>
            <a:r>
              <a:rPr lang="fr-CA" sz="2000" dirty="0" smtClean="0">
                <a:latin typeface="Arial" panose="020B0604020202020204" pitchFamily="34" charset="0"/>
                <a:cs typeface="Arial" panose="020B0604020202020204" pitchFamily="34" charset="0"/>
              </a:rPr>
              <a:t>L’emplacement désigné pour </a:t>
            </a:r>
            <a:r>
              <a:rPr lang="fr-CA" sz="2000" dirty="0">
                <a:latin typeface="Arial" panose="020B0604020202020204" pitchFamily="34" charset="0"/>
                <a:cs typeface="Arial" panose="020B0604020202020204" pitchFamily="34" charset="0"/>
              </a:rPr>
              <a:t>la nouvelle </a:t>
            </a:r>
            <a:r>
              <a:rPr lang="fr-CA" sz="2000" dirty="0" smtClean="0">
                <a:latin typeface="Arial" panose="020B0604020202020204" pitchFamily="34" charset="0"/>
                <a:cs typeface="Arial" panose="020B0604020202020204" pitchFamily="34" charset="0"/>
              </a:rPr>
              <a:t>installation a été acheté </a:t>
            </a:r>
            <a:r>
              <a:rPr lang="fr-CA" sz="2000" dirty="0">
                <a:latin typeface="Arial" panose="020B0604020202020204" pitchFamily="34" charset="0"/>
                <a:cs typeface="Arial" panose="020B0604020202020204" pitchFamily="34" charset="0"/>
              </a:rPr>
              <a:t>en 1989 par le gouvernement du Canada pour répondre aux besoins à long terme des Archives nationales du </a:t>
            </a:r>
            <a:r>
              <a:rPr lang="fr-CA" sz="2000" dirty="0" smtClean="0">
                <a:latin typeface="Arial" panose="020B0604020202020204" pitchFamily="34" charset="0"/>
                <a:cs typeface="Arial" panose="020B0604020202020204" pitchFamily="34" charset="0"/>
              </a:rPr>
              <a:t>Canada (maintenant BAC). </a:t>
            </a:r>
          </a:p>
          <a:p>
            <a:pPr lvl="1">
              <a:defRPr/>
            </a:pPr>
            <a:r>
              <a:rPr lang="fr-CA" altLang="fr-FR" sz="2000" dirty="0" smtClean="0">
                <a:latin typeface="Arial" panose="020B0604020202020204" pitchFamily="34" charset="0"/>
                <a:cs typeface="Arial" panose="020B0604020202020204" pitchFamily="34" charset="0"/>
              </a:rPr>
              <a:t>La nouvelle installation servira principalement à l’entreposage de documents d’archives textuels.</a:t>
            </a:r>
            <a:endParaRPr lang="fr-CA" altLang="fr-FR" sz="2000" dirty="0">
              <a:latin typeface="Arial" panose="020B0604020202020204" pitchFamily="34" charset="0"/>
              <a:cs typeface="Arial" panose="020B0604020202020204" pitchFamily="34" charset="0"/>
            </a:endParaRPr>
          </a:p>
          <a:p>
            <a:pPr marL="0" indent="0">
              <a:defRPr/>
            </a:pPr>
            <a:endParaRPr lang="fr-CA" altLang="fr-FR" sz="2800" dirty="0" smtClean="0">
              <a:latin typeface="Arial" panose="020B0604020202020204" pitchFamily="34" charset="0"/>
            </a:endParaRPr>
          </a:p>
        </p:txBody>
      </p:sp>
      <p:sp>
        <p:nvSpPr>
          <p:cNvPr id="1843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423AC8CD-AF40-48E7-BD0B-1EB432ABAD2B}" type="slidenum">
              <a:rPr lang="en-CA" altLang="en-US" sz="1200" smtClean="0">
                <a:solidFill>
                  <a:schemeClr val="bg1"/>
                </a:solidFill>
              </a:rPr>
              <a:pPr>
                <a:spcBef>
                  <a:spcPct val="0"/>
                </a:spcBef>
                <a:buFontTx/>
                <a:buNone/>
              </a:pPr>
              <a:t>17</a:t>
            </a:fld>
            <a:endParaRPr lang="en-CA" altLang="en-US" sz="1200" smtClean="0">
              <a:solidFill>
                <a:schemeClr val="bg1"/>
              </a:solidFill>
            </a:endParaRPr>
          </a:p>
        </p:txBody>
      </p:sp>
    </p:spTree>
    <p:extLst>
      <p:ext uri="{BB962C8B-B14F-4D97-AF65-F5344CB8AC3E}">
        <p14:creationId xmlns:p14="http://schemas.microsoft.com/office/powerpoint/2010/main" val="3368316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103313" y="404813"/>
            <a:ext cx="9601200" cy="1079500"/>
          </a:xfrm>
        </p:spPr>
        <p:txBody>
          <a:bodyPr/>
          <a:lstStyle/>
          <a:p>
            <a:r>
              <a:rPr lang="fr-CA" altLang="fr-FR" b="1" smtClean="0"/>
              <a:t>Prochaines étapes</a:t>
            </a:r>
          </a:p>
        </p:txBody>
      </p:sp>
      <p:sp>
        <p:nvSpPr>
          <p:cNvPr id="3" name="Content Placeholder 2"/>
          <p:cNvSpPr>
            <a:spLocks noGrp="1"/>
          </p:cNvSpPr>
          <p:nvPr>
            <p:ph idx="1"/>
          </p:nvPr>
        </p:nvSpPr>
        <p:spPr>
          <a:xfrm>
            <a:off x="263525" y="1773238"/>
            <a:ext cx="10801350" cy="3889375"/>
          </a:xfrm>
        </p:spPr>
        <p:txBody>
          <a:bodyPr/>
          <a:lstStyle/>
          <a:p>
            <a:pPr>
              <a:defRPr/>
            </a:pPr>
            <a:r>
              <a:rPr lang="fr-CA" sz="2600" dirty="0">
                <a:latin typeface="+mj-lt"/>
                <a:cs typeface="Arial" panose="020B0604020202020204" pitchFamily="34" charset="0"/>
              </a:rPr>
              <a:t>BAC est à poursuivre le processus d’approvisionnement.</a:t>
            </a:r>
          </a:p>
          <a:p>
            <a:pPr lvl="1">
              <a:defRPr/>
            </a:pPr>
            <a:r>
              <a:rPr lang="fr-CA" sz="2400" dirty="0">
                <a:latin typeface="+mj-lt"/>
                <a:cs typeface="Arial" panose="020B0604020202020204" pitchFamily="34" charset="0"/>
              </a:rPr>
              <a:t>Demande de qualification:</a:t>
            </a:r>
          </a:p>
          <a:p>
            <a:pPr lvl="2">
              <a:defRPr/>
            </a:pPr>
            <a:r>
              <a:rPr lang="fr-CA" sz="2000" dirty="0">
                <a:latin typeface="+mj-lt"/>
              </a:rPr>
              <a:t>Le 4 janvier 2018 était la date limite pour soumettre des propositions</a:t>
            </a:r>
          </a:p>
          <a:p>
            <a:pPr marL="914400" lvl="2" indent="0">
              <a:buNone/>
              <a:defRPr/>
            </a:pPr>
            <a:r>
              <a:rPr lang="fr-CA" sz="2000" dirty="0">
                <a:latin typeface="+mj-lt"/>
                <a:cs typeface="Arial" panose="020B0604020202020204" pitchFamily="34" charset="0"/>
              </a:rPr>
              <a:t>	Trois consortiums ont soumis des propositions</a:t>
            </a:r>
            <a:endParaRPr lang="en-US" sz="2000" dirty="0">
              <a:latin typeface="+mj-lt"/>
              <a:cs typeface="Arial" panose="020B0604020202020204" pitchFamily="34" charset="0"/>
            </a:endParaRPr>
          </a:p>
          <a:p>
            <a:pPr lvl="2">
              <a:defRPr/>
            </a:pPr>
            <a:r>
              <a:rPr lang="fr-CA" sz="2000" dirty="0">
                <a:latin typeface="+mj-lt"/>
              </a:rPr>
              <a:t>Mars 2018 : Annonce des résultats du processus de qualification</a:t>
            </a:r>
          </a:p>
          <a:p>
            <a:pPr lvl="1">
              <a:defRPr/>
            </a:pPr>
            <a:r>
              <a:rPr lang="fr-CA" sz="2400" dirty="0">
                <a:latin typeface="+mj-lt"/>
                <a:cs typeface="Arial" panose="020B0604020202020204" pitchFamily="34" charset="0"/>
              </a:rPr>
              <a:t>Appel d’offre:</a:t>
            </a:r>
          </a:p>
          <a:p>
            <a:pPr lvl="2">
              <a:defRPr/>
            </a:pPr>
            <a:r>
              <a:rPr lang="fr-CA" sz="2000" dirty="0">
                <a:latin typeface="+mj-lt"/>
                <a:cs typeface="Arial" panose="020B0604020202020204" pitchFamily="34" charset="0"/>
              </a:rPr>
              <a:t>Printemps 2018 : Lancement de l’appel d’offre </a:t>
            </a:r>
            <a:endParaRPr lang="fr-CA" sz="2000" dirty="0">
              <a:latin typeface="+mj-lt"/>
            </a:endParaRPr>
          </a:p>
          <a:p>
            <a:pPr>
              <a:defRPr/>
            </a:pPr>
            <a:r>
              <a:rPr lang="fr-CA" sz="2600" dirty="0">
                <a:latin typeface="Arial" panose="020B0604020202020204" pitchFamily="34" charset="0"/>
                <a:cs typeface="Arial" panose="020B0604020202020204" pitchFamily="34" charset="0"/>
              </a:rPr>
              <a:t>La construction devrait débuter en 2019 pour se terminer en 2021.</a:t>
            </a:r>
            <a:endParaRPr lang="fr-CA" sz="2800" dirty="0"/>
          </a:p>
          <a:p>
            <a:pPr marL="0" indent="0">
              <a:buNone/>
              <a:defRPr/>
            </a:pPr>
            <a:endParaRPr lang="fr-CA" sz="2800" dirty="0" smtClean="0">
              <a:latin typeface="+mj-lt"/>
            </a:endParaRPr>
          </a:p>
        </p:txBody>
      </p:sp>
      <p:sp>
        <p:nvSpPr>
          <p:cNvPr id="2048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22EFC2A0-9573-4D0C-8D17-DA209C55CDBB}" type="slidenum">
              <a:rPr lang="en-CA" altLang="en-US" sz="1200" smtClean="0">
                <a:solidFill>
                  <a:schemeClr val="bg1"/>
                </a:solidFill>
              </a:rPr>
              <a:pPr>
                <a:spcBef>
                  <a:spcPct val="0"/>
                </a:spcBef>
                <a:buFontTx/>
                <a:buNone/>
              </a:pPr>
              <a:t>18</a:t>
            </a:fld>
            <a:endParaRPr lang="en-CA" altLang="en-US" sz="1200" smtClean="0">
              <a:solidFill>
                <a:schemeClr val="bg1"/>
              </a:solidFill>
            </a:endParaRPr>
          </a:p>
        </p:txBody>
      </p:sp>
    </p:spTree>
    <p:extLst>
      <p:ext uri="{BB962C8B-B14F-4D97-AF65-F5344CB8AC3E}">
        <p14:creationId xmlns:p14="http://schemas.microsoft.com/office/powerpoint/2010/main" val="1274824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custDataLst>
              <p:tags r:id="rId1"/>
            </p:custDataLst>
          </p:nvPr>
        </p:nvSpPr>
        <p:spPr>
          <a:xfrm>
            <a:off x="541719" y="4470083"/>
            <a:ext cx="10728325" cy="1143000"/>
          </a:xfrm>
        </p:spPr>
        <p:txBody>
          <a:bodyPr/>
          <a:lstStyle/>
          <a:p>
            <a:pPr algn="r"/>
            <a:r>
              <a:rPr lang="fr-CA" altLang="fr-FR" sz="3600" b="1" dirty="0" smtClean="0">
                <a:cs typeface="Arial" panose="020B0604020202020204" pitchFamily="34" charset="0"/>
              </a:rPr>
              <a:t/>
            </a:r>
            <a:br>
              <a:rPr lang="fr-CA" altLang="fr-FR" sz="3600" b="1" dirty="0" smtClean="0">
                <a:cs typeface="Arial" panose="020B0604020202020204" pitchFamily="34" charset="0"/>
              </a:rPr>
            </a:br>
            <a:r>
              <a:rPr lang="fr-CA" altLang="fr-FR" b="1" dirty="0" smtClean="0">
                <a:cs typeface="Arial" panose="020B0604020202020204" pitchFamily="34" charset="0"/>
              </a:rPr>
              <a:t>Groupe de travail sur la Déclaration d’Ottawa</a:t>
            </a:r>
          </a:p>
        </p:txBody>
      </p:sp>
    </p:spTree>
    <p:extLst>
      <p:ext uri="{BB962C8B-B14F-4D97-AF65-F5344CB8AC3E}">
        <p14:creationId xmlns:p14="http://schemas.microsoft.com/office/powerpoint/2010/main" val="3578289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custDataLst>
              <p:tags r:id="rId1"/>
            </p:custDataLst>
          </p:nvPr>
        </p:nvSpPr>
        <p:spPr>
          <a:xfrm>
            <a:off x="550863" y="4724400"/>
            <a:ext cx="10728325" cy="1143000"/>
          </a:xfrm>
        </p:spPr>
        <p:txBody>
          <a:bodyPr/>
          <a:lstStyle/>
          <a:p>
            <a:pPr algn="r"/>
            <a:r>
              <a:rPr lang="fr-CA" altLang="en-US" b="1" dirty="0" smtClean="0">
                <a:cs typeface="Arial" panose="020B0604020202020204" pitchFamily="34" charset="0"/>
              </a:rPr>
              <a:t>OCLC</a:t>
            </a:r>
            <a:endParaRPr lang="fr-CA" altLang="en-US" b="1" dirty="0" smtClean="0">
              <a:cs typeface="Microsoft Sans Serif" panose="020B0604020202020204" pitchFamily="34" charset="0"/>
            </a:endParaRPr>
          </a:p>
        </p:txBody>
      </p:sp>
    </p:spTree>
    <p:extLst>
      <p:ext uri="{BB962C8B-B14F-4D97-AF65-F5344CB8AC3E}">
        <p14:creationId xmlns:p14="http://schemas.microsoft.com/office/powerpoint/2010/main" val="36880557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09600" y="1600201"/>
            <a:ext cx="10911840" cy="4525963"/>
          </a:xfrm>
        </p:spPr>
        <p:txBody>
          <a:bodyPr/>
          <a:lstStyle/>
          <a:p>
            <a:pPr marL="0" indent="0">
              <a:spcBef>
                <a:spcPts val="1200"/>
              </a:spcBef>
              <a:buNone/>
            </a:pPr>
            <a:r>
              <a:rPr lang="fr-FR" sz="2000" i="1" dirty="0">
                <a:latin typeface="+mj-lt"/>
              </a:rPr>
              <a:t>«Nous prenons l’engagement d’adapter et de réinventer nos institutions afin de permettre aux Canadiennes et aux Canadiens de reconnaître la pleine valeur des </a:t>
            </a:r>
            <a:r>
              <a:rPr lang="fr-FR" sz="2000" i="1" dirty="0" smtClean="0">
                <a:latin typeface="+mj-lt"/>
              </a:rPr>
              <a:t>bibliothèques, archives et </a:t>
            </a:r>
            <a:r>
              <a:rPr lang="fr-FR" sz="2000" i="1" dirty="0">
                <a:latin typeface="+mj-lt"/>
              </a:rPr>
              <a:t>musées </a:t>
            </a:r>
            <a:r>
              <a:rPr lang="fr-FR" sz="2000" i="1" dirty="0" smtClean="0">
                <a:latin typeface="+mj-lt"/>
              </a:rPr>
              <a:t>(«GLAM»).</a:t>
            </a:r>
            <a:endParaRPr lang="fr-FR" sz="2000" dirty="0">
              <a:latin typeface="+mj-lt"/>
            </a:endParaRPr>
          </a:p>
          <a:p>
            <a:pPr marL="0" indent="0">
              <a:spcBef>
                <a:spcPts val="1200"/>
              </a:spcBef>
              <a:buNone/>
            </a:pPr>
            <a:r>
              <a:rPr lang="en-US" sz="2000" i="1" dirty="0">
                <a:latin typeface="+mj-lt"/>
              </a:rPr>
              <a:t>Nous </a:t>
            </a:r>
            <a:r>
              <a:rPr lang="en-US" sz="2000" i="1" dirty="0" err="1">
                <a:latin typeface="+mj-lt"/>
              </a:rPr>
              <a:t>déclarons</a:t>
            </a:r>
            <a:r>
              <a:rPr lang="en-US" sz="2000" i="1" dirty="0">
                <a:latin typeface="+mj-lt"/>
              </a:rPr>
              <a:t> </a:t>
            </a:r>
            <a:r>
              <a:rPr lang="en-US" sz="2000" i="1" dirty="0" err="1">
                <a:latin typeface="+mj-lt"/>
              </a:rPr>
              <a:t>vouloir</a:t>
            </a:r>
            <a:r>
              <a:rPr lang="en-US" sz="2000" i="1" dirty="0">
                <a:latin typeface="+mj-lt"/>
              </a:rPr>
              <a:t>:</a:t>
            </a:r>
            <a:endParaRPr lang="en-US" sz="2000" dirty="0">
              <a:latin typeface="+mj-lt"/>
            </a:endParaRPr>
          </a:p>
          <a:p>
            <a:pPr>
              <a:spcBef>
                <a:spcPts val="1200"/>
              </a:spcBef>
            </a:pPr>
            <a:r>
              <a:rPr lang="fr-FR" sz="2000" i="1" dirty="0">
                <a:latin typeface="+mj-lt"/>
              </a:rPr>
              <a:t>Accroître la collaboration entre nos institutions afin de mettre de l'avant de nouveaux partenariats qui vont stimuler la créativité et renforcer l'engagement;</a:t>
            </a:r>
            <a:endParaRPr lang="fr-FR" sz="2000" dirty="0">
              <a:latin typeface="+mj-lt"/>
            </a:endParaRPr>
          </a:p>
          <a:p>
            <a:pPr>
              <a:spcBef>
                <a:spcPts val="1200"/>
              </a:spcBef>
            </a:pPr>
            <a:r>
              <a:rPr lang="fr-FR" sz="2000" i="1" dirty="0">
                <a:latin typeface="+mj-lt"/>
              </a:rPr>
              <a:t>Élaborer des programmes et des services novateurs qui vont nous donner les moyens de faire participer nos publics;</a:t>
            </a:r>
            <a:endParaRPr lang="fr-FR" sz="2000" dirty="0">
              <a:latin typeface="+mj-lt"/>
            </a:endParaRPr>
          </a:p>
          <a:p>
            <a:pPr>
              <a:spcBef>
                <a:spcPts val="1200"/>
              </a:spcBef>
            </a:pPr>
            <a:r>
              <a:rPr lang="fr-FR" sz="2000" i="1" dirty="0">
                <a:latin typeface="+mj-lt"/>
              </a:rPr>
              <a:t>Enrichir et élargir l'accès à nos collections, afin de contribuer de façon significative au bien commun et au développement durable.</a:t>
            </a:r>
            <a:r>
              <a:rPr lang="fr-FR" sz="2000" dirty="0">
                <a:latin typeface="+mj-lt"/>
              </a:rPr>
              <a:t>» </a:t>
            </a:r>
          </a:p>
          <a:p>
            <a:pPr>
              <a:spcBef>
                <a:spcPts val="1200"/>
              </a:spcBef>
            </a:pPr>
            <a:endParaRPr lang="en-US" sz="2000" dirty="0">
              <a:latin typeface="+mj-lt"/>
            </a:endParaRPr>
          </a:p>
        </p:txBody>
      </p:sp>
      <p:sp>
        <p:nvSpPr>
          <p:cNvPr id="4" name="Title 3"/>
          <p:cNvSpPr>
            <a:spLocks noGrp="1"/>
          </p:cNvSpPr>
          <p:nvPr>
            <p:ph type="title"/>
          </p:nvPr>
        </p:nvSpPr>
        <p:spPr/>
        <p:txBody>
          <a:bodyPr/>
          <a:lstStyle/>
          <a:p>
            <a:r>
              <a:rPr lang="en-US" b="1" dirty="0"/>
              <a:t>La </a:t>
            </a:r>
            <a:r>
              <a:rPr lang="en-US" b="1" dirty="0" err="1"/>
              <a:t>Déclaration</a:t>
            </a:r>
            <a:r>
              <a:rPr lang="en-US" b="1" dirty="0"/>
              <a:t> </a:t>
            </a:r>
            <a:r>
              <a:rPr lang="en-US" b="1" dirty="0" err="1" smtClean="0"/>
              <a:t>d’Ottawa</a:t>
            </a:r>
            <a:r>
              <a:rPr lang="en-US" b="1" dirty="0" smtClean="0"/>
              <a:t> (2016)</a:t>
            </a:r>
            <a:endParaRPr lang="en-US" dirty="0"/>
          </a:p>
        </p:txBody>
      </p:sp>
      <p:sp>
        <p:nvSpPr>
          <p:cNvPr id="5" name="Slide Number Placeholder 4"/>
          <p:cNvSpPr>
            <a:spLocks noGrp="1"/>
          </p:cNvSpPr>
          <p:nvPr>
            <p:ph type="sldNum" sz="quarter" idx="10"/>
          </p:nvPr>
        </p:nvSpPr>
        <p:spPr/>
        <p:txBody>
          <a:bodyPr/>
          <a:lstStyle/>
          <a:p>
            <a:pPr>
              <a:defRPr/>
            </a:pPr>
            <a:fld id="{7B5D2BB4-16F0-4D93-85D1-88B883C4735B}" type="slidenum">
              <a:rPr lang="en-CA" altLang="en-US" smtClean="0"/>
              <a:pPr>
                <a:defRPr/>
              </a:pPr>
              <a:t>20</a:t>
            </a:fld>
            <a:endParaRPr lang="en-CA" altLang="en-US" dirty="0"/>
          </a:p>
        </p:txBody>
      </p:sp>
    </p:spTree>
    <p:extLst>
      <p:ext uri="{BB962C8B-B14F-4D97-AF65-F5344CB8AC3E}">
        <p14:creationId xmlns:p14="http://schemas.microsoft.com/office/powerpoint/2010/main" val="2088860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4"/>
          <p:cNvSpPr>
            <a:spLocks noGrp="1"/>
          </p:cNvSpPr>
          <p:nvPr>
            <p:ph type="title"/>
          </p:nvPr>
        </p:nvSpPr>
        <p:spPr>
          <a:xfrm>
            <a:off x="263525" y="404813"/>
            <a:ext cx="11304588" cy="1079500"/>
          </a:xfrm>
        </p:spPr>
        <p:txBody>
          <a:bodyPr>
            <a:normAutofit fontScale="90000"/>
          </a:bodyPr>
          <a:lstStyle/>
          <a:p>
            <a:pPr>
              <a:defRPr/>
            </a:pPr>
            <a:r>
              <a:rPr lang="en-US" altLang="fr-FR" b="1" dirty="0"/>
              <a:t> </a:t>
            </a:r>
            <a:r>
              <a:rPr lang="en-US" altLang="fr-FR" sz="4000" b="1" dirty="0"/>
              <a:t>Le </a:t>
            </a:r>
            <a:r>
              <a:rPr lang="en-US" altLang="fr-FR" sz="4000" b="1" dirty="0" err="1"/>
              <a:t>Groupe</a:t>
            </a:r>
            <a:r>
              <a:rPr lang="en-US" altLang="fr-FR" sz="4000" b="1" dirty="0"/>
              <a:t> de travail sur la </a:t>
            </a:r>
            <a:r>
              <a:rPr lang="en-US" altLang="fr-FR" sz="4000" b="1" dirty="0" err="1"/>
              <a:t>Déclaration</a:t>
            </a:r>
            <a:r>
              <a:rPr lang="en-US" altLang="fr-FR" sz="4000" b="1" dirty="0"/>
              <a:t> </a:t>
            </a:r>
            <a:r>
              <a:rPr lang="en-US" altLang="fr-FR" sz="4000" b="1" dirty="0" err="1" smtClean="0"/>
              <a:t>d’Ottawa</a:t>
            </a:r>
            <a:r>
              <a:rPr lang="en-US" altLang="fr-FR" sz="4000" b="1" dirty="0" smtClean="0"/>
              <a:t> </a:t>
            </a:r>
            <a:r>
              <a:rPr lang="fr-CA" altLang="en-US" sz="4000" b="1" dirty="0"/>
              <a:t>–</a:t>
            </a:r>
            <a:r>
              <a:rPr lang="en-US" altLang="fr-FR" sz="4000" b="1" dirty="0" smtClean="0"/>
              <a:t/>
            </a:r>
            <a:br>
              <a:rPr lang="en-US" altLang="fr-FR" sz="4000" b="1" dirty="0" smtClean="0"/>
            </a:br>
            <a:r>
              <a:rPr lang="en-US" altLang="fr-FR" sz="4000" b="1" dirty="0" err="1" smtClean="0"/>
              <a:t>Contexte</a:t>
            </a:r>
            <a:endParaRPr lang="en-US" altLang="fr-FR" sz="4000" b="1" dirty="0"/>
          </a:p>
        </p:txBody>
      </p:sp>
      <p:sp>
        <p:nvSpPr>
          <p:cNvPr id="34819"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C8E187C1-9373-49AF-B56E-E442F0FE69F3}" type="slidenum">
              <a:rPr lang="en-US" altLang="en-US" sz="1200" smtClean="0">
                <a:solidFill>
                  <a:srgbClr val="FFFFFF"/>
                </a:solidFill>
              </a:rPr>
              <a:pPr>
                <a:spcBef>
                  <a:spcPct val="0"/>
                </a:spcBef>
                <a:buFontTx/>
                <a:buNone/>
              </a:pPr>
              <a:t>21</a:t>
            </a:fld>
            <a:endParaRPr lang="en-US" altLang="en-US" sz="1200" smtClean="0">
              <a:solidFill>
                <a:srgbClr val="FFFFFF"/>
              </a:solidFill>
            </a:endParaRPr>
          </a:p>
        </p:txBody>
      </p:sp>
      <p:sp>
        <p:nvSpPr>
          <p:cNvPr id="39940" name="TextBox 2"/>
          <p:cNvSpPr txBox="1">
            <a:spLocks noChangeArrowheads="1"/>
          </p:cNvSpPr>
          <p:nvPr/>
        </p:nvSpPr>
        <p:spPr bwMode="auto">
          <a:xfrm>
            <a:off x="192088" y="1681163"/>
            <a:ext cx="11449050" cy="260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Aft>
                <a:spcPts val="600"/>
              </a:spcAft>
              <a:defRPr/>
            </a:pPr>
            <a:r>
              <a:rPr lang="en-CA" altLang="en-US" sz="2400" dirty="0" err="1" smtClean="0">
                <a:solidFill>
                  <a:srgbClr val="000000"/>
                </a:solidFill>
                <a:latin typeface="+mj-lt"/>
              </a:rPr>
              <a:t>Coprésidé</a:t>
            </a:r>
            <a:r>
              <a:rPr lang="en-CA" altLang="en-US" sz="2400" dirty="0" smtClean="0">
                <a:solidFill>
                  <a:srgbClr val="000000"/>
                </a:solidFill>
                <a:latin typeface="+mj-lt"/>
              </a:rPr>
              <a:t> par Guy Berthiaume et John </a:t>
            </a:r>
            <a:r>
              <a:rPr lang="en-CA" altLang="en-US" sz="2400" dirty="0" err="1" smtClean="0">
                <a:solidFill>
                  <a:srgbClr val="000000"/>
                </a:solidFill>
                <a:latin typeface="+mj-lt"/>
              </a:rPr>
              <a:t>McAvity</a:t>
            </a:r>
            <a:r>
              <a:rPr lang="en-CA" altLang="en-US" sz="2400" dirty="0" smtClean="0">
                <a:solidFill>
                  <a:srgbClr val="000000"/>
                </a:solidFill>
                <a:latin typeface="+mj-lt"/>
              </a:rPr>
              <a:t>, </a:t>
            </a:r>
            <a:r>
              <a:rPr lang="en-CA" altLang="en-US" sz="2400" dirty="0" err="1" smtClean="0">
                <a:solidFill>
                  <a:srgbClr val="000000"/>
                </a:solidFill>
                <a:latin typeface="+mj-lt"/>
              </a:rPr>
              <a:t>directeur</a:t>
            </a:r>
            <a:r>
              <a:rPr lang="en-CA" altLang="en-US" sz="2400" dirty="0" smtClean="0">
                <a:solidFill>
                  <a:srgbClr val="000000"/>
                </a:solidFill>
                <a:latin typeface="+mj-lt"/>
              </a:rPr>
              <a:t> </a:t>
            </a:r>
            <a:r>
              <a:rPr lang="en-CA" altLang="en-US" sz="2400" dirty="0" err="1" smtClean="0">
                <a:solidFill>
                  <a:srgbClr val="000000"/>
                </a:solidFill>
                <a:latin typeface="+mj-lt"/>
              </a:rPr>
              <a:t>général</a:t>
            </a:r>
            <a:r>
              <a:rPr lang="en-CA" altLang="en-US" sz="2400" dirty="0" smtClean="0">
                <a:solidFill>
                  <a:srgbClr val="000000"/>
                </a:solidFill>
                <a:latin typeface="+mj-lt"/>
              </a:rPr>
              <a:t> de </a:t>
            </a:r>
            <a:r>
              <a:rPr lang="en-CA" altLang="en-US" sz="2400" dirty="0" err="1" smtClean="0">
                <a:solidFill>
                  <a:srgbClr val="000000"/>
                </a:solidFill>
                <a:latin typeface="+mj-lt"/>
              </a:rPr>
              <a:t>l’Association</a:t>
            </a:r>
            <a:r>
              <a:rPr lang="en-CA" altLang="en-US" sz="2400" dirty="0" smtClean="0">
                <a:solidFill>
                  <a:srgbClr val="000000"/>
                </a:solidFill>
                <a:latin typeface="+mj-lt"/>
              </a:rPr>
              <a:t> des </a:t>
            </a:r>
            <a:r>
              <a:rPr lang="en-CA" altLang="en-US" sz="2400" dirty="0" err="1" smtClean="0">
                <a:solidFill>
                  <a:srgbClr val="000000"/>
                </a:solidFill>
                <a:latin typeface="+mj-lt"/>
              </a:rPr>
              <a:t>musées</a:t>
            </a:r>
            <a:r>
              <a:rPr lang="en-CA" altLang="en-US" sz="2400" dirty="0" smtClean="0">
                <a:solidFill>
                  <a:srgbClr val="000000"/>
                </a:solidFill>
                <a:latin typeface="+mj-lt"/>
              </a:rPr>
              <a:t> </a:t>
            </a:r>
            <a:r>
              <a:rPr lang="en-CA" altLang="en-US" sz="2400" dirty="0" err="1" smtClean="0">
                <a:solidFill>
                  <a:srgbClr val="000000"/>
                </a:solidFill>
                <a:latin typeface="+mj-lt"/>
              </a:rPr>
              <a:t>canadiens</a:t>
            </a:r>
            <a:r>
              <a:rPr lang="en-CA" altLang="en-US" sz="2400" dirty="0" smtClean="0">
                <a:solidFill>
                  <a:srgbClr val="000000"/>
                </a:solidFill>
                <a:latin typeface="+mj-lt"/>
              </a:rPr>
              <a:t>. </a:t>
            </a:r>
            <a:r>
              <a:rPr lang="fr-FR" altLang="en-US" sz="2400" dirty="0" smtClean="0">
                <a:solidFill>
                  <a:srgbClr val="000000"/>
                </a:solidFill>
                <a:latin typeface="+mj-lt"/>
              </a:rPr>
              <a:t> </a:t>
            </a:r>
          </a:p>
          <a:p>
            <a:pPr>
              <a:spcAft>
                <a:spcPts val="600"/>
              </a:spcAft>
              <a:defRPr/>
            </a:pPr>
            <a:r>
              <a:rPr lang="en-CA" altLang="fr-FR" sz="2400" dirty="0" err="1" smtClean="0">
                <a:solidFill>
                  <a:srgbClr val="000000"/>
                </a:solidFill>
                <a:latin typeface="+mj-lt"/>
              </a:rPr>
              <a:t>Composé</a:t>
            </a:r>
            <a:r>
              <a:rPr lang="en-CA" altLang="fr-FR" sz="2400" dirty="0" smtClean="0">
                <a:solidFill>
                  <a:srgbClr val="000000"/>
                </a:solidFill>
                <a:latin typeface="+mj-lt"/>
              </a:rPr>
              <a:t> de six </a:t>
            </a:r>
            <a:r>
              <a:rPr lang="en-CA" altLang="fr-FR" sz="2400" dirty="0" err="1" smtClean="0">
                <a:solidFill>
                  <a:srgbClr val="000000"/>
                </a:solidFill>
                <a:latin typeface="+mj-lt"/>
              </a:rPr>
              <a:t>membres</a:t>
            </a:r>
            <a:r>
              <a:rPr lang="en-CA" altLang="fr-FR" sz="2400" dirty="0" smtClean="0">
                <a:solidFill>
                  <a:srgbClr val="000000"/>
                </a:solidFill>
                <a:latin typeface="+mj-lt"/>
              </a:rPr>
              <a:t> </a:t>
            </a:r>
            <a:r>
              <a:rPr lang="en-CA" altLang="fr-FR" sz="2400" dirty="0" err="1" smtClean="0">
                <a:solidFill>
                  <a:srgbClr val="000000"/>
                </a:solidFill>
                <a:latin typeface="+mj-lt"/>
              </a:rPr>
              <a:t>possédant</a:t>
            </a:r>
            <a:r>
              <a:rPr lang="en-CA" altLang="fr-FR" sz="2400" dirty="0" smtClean="0">
                <a:solidFill>
                  <a:srgbClr val="000000"/>
                </a:solidFill>
                <a:latin typeface="+mj-lt"/>
              </a:rPr>
              <a:t> </a:t>
            </a:r>
            <a:r>
              <a:rPr lang="en-CA" altLang="fr-FR" sz="2400" dirty="0" err="1" smtClean="0">
                <a:solidFill>
                  <a:srgbClr val="000000"/>
                </a:solidFill>
                <a:latin typeface="+mj-lt"/>
              </a:rPr>
              <a:t>une</a:t>
            </a:r>
            <a:r>
              <a:rPr lang="en-CA" altLang="fr-FR" sz="2400" dirty="0" smtClean="0">
                <a:solidFill>
                  <a:srgbClr val="000000"/>
                </a:solidFill>
                <a:latin typeface="+mj-lt"/>
              </a:rPr>
              <a:t> expertise </a:t>
            </a:r>
            <a:r>
              <a:rPr lang="en-CA" altLang="fr-FR" sz="2400" dirty="0" err="1" smtClean="0">
                <a:solidFill>
                  <a:srgbClr val="000000"/>
                </a:solidFill>
                <a:latin typeface="+mj-lt"/>
              </a:rPr>
              <a:t>dans</a:t>
            </a:r>
            <a:r>
              <a:rPr lang="en-CA" altLang="fr-FR" sz="2400" dirty="0" smtClean="0">
                <a:solidFill>
                  <a:srgbClr val="000000"/>
                </a:solidFill>
                <a:latin typeface="+mj-lt"/>
              </a:rPr>
              <a:t> le </a:t>
            </a:r>
            <a:r>
              <a:rPr lang="en-CA" altLang="fr-FR" sz="2400" dirty="0" err="1" smtClean="0">
                <a:solidFill>
                  <a:srgbClr val="000000"/>
                </a:solidFill>
                <a:latin typeface="+mj-lt"/>
              </a:rPr>
              <a:t>secteur</a:t>
            </a:r>
            <a:r>
              <a:rPr lang="en-CA" altLang="fr-FR" sz="2400" dirty="0" smtClean="0">
                <a:solidFill>
                  <a:srgbClr val="000000"/>
                </a:solidFill>
                <a:latin typeface="+mj-lt"/>
              </a:rPr>
              <a:t> des            </a:t>
            </a:r>
            <a:r>
              <a:rPr lang="fr-CA" sz="2400" dirty="0" smtClean="0">
                <a:latin typeface="Arial" panose="020B0604020202020204" pitchFamily="34" charset="0"/>
              </a:rPr>
              <a:t>« </a:t>
            </a:r>
            <a:r>
              <a:rPr lang="en-CA" altLang="fr-FR" sz="2400" dirty="0">
                <a:latin typeface="Arial" panose="020B0604020202020204" pitchFamily="34" charset="0"/>
              </a:rPr>
              <a:t>GLAM</a:t>
            </a:r>
            <a:r>
              <a:rPr lang="fr-CA" sz="2400" dirty="0">
                <a:latin typeface="Arial" panose="020B0604020202020204" pitchFamily="34" charset="0"/>
              </a:rPr>
              <a:t> </a:t>
            </a:r>
            <a:r>
              <a:rPr lang="fr-CA" sz="2400" dirty="0" smtClean="0">
                <a:latin typeface="Arial" panose="020B0604020202020204" pitchFamily="34" charset="0"/>
              </a:rPr>
              <a:t>».</a:t>
            </a:r>
            <a:endParaRPr lang="en-CA" altLang="fr-FR" sz="2400" dirty="0" smtClean="0">
              <a:solidFill>
                <a:srgbClr val="000000"/>
              </a:solidFill>
              <a:latin typeface="+mj-lt"/>
            </a:endParaRPr>
          </a:p>
          <a:p>
            <a:pPr>
              <a:spcAft>
                <a:spcPts val="600"/>
              </a:spcAft>
              <a:defRPr/>
            </a:pPr>
            <a:r>
              <a:rPr lang="en-CA" altLang="fr-FR" sz="2400" dirty="0" smtClean="0">
                <a:solidFill>
                  <a:srgbClr val="000000"/>
                </a:solidFill>
                <a:latin typeface="+mj-lt"/>
              </a:rPr>
              <a:t>Aura un </a:t>
            </a:r>
            <a:r>
              <a:rPr lang="en-CA" altLang="fr-FR" sz="2400" dirty="0" err="1" smtClean="0">
                <a:solidFill>
                  <a:srgbClr val="000000"/>
                </a:solidFill>
                <a:latin typeface="+mj-lt"/>
              </a:rPr>
              <a:t>mandat</a:t>
            </a:r>
            <a:r>
              <a:rPr lang="en-CA" altLang="fr-FR" sz="2400" dirty="0" smtClean="0">
                <a:solidFill>
                  <a:srgbClr val="000000"/>
                </a:solidFill>
                <a:latin typeface="+mj-lt"/>
              </a:rPr>
              <a:t> de </a:t>
            </a:r>
            <a:r>
              <a:rPr lang="en-CA" altLang="fr-FR" sz="2400" dirty="0" err="1" smtClean="0">
                <a:solidFill>
                  <a:srgbClr val="000000"/>
                </a:solidFill>
                <a:latin typeface="+mj-lt"/>
              </a:rPr>
              <a:t>trois</a:t>
            </a:r>
            <a:r>
              <a:rPr lang="en-CA" altLang="fr-FR" sz="2400" dirty="0" smtClean="0">
                <a:solidFill>
                  <a:srgbClr val="000000"/>
                </a:solidFill>
                <a:latin typeface="+mj-lt"/>
              </a:rPr>
              <a:t> </a:t>
            </a:r>
            <a:r>
              <a:rPr lang="en-CA" altLang="fr-FR" sz="2400" dirty="0" err="1" smtClean="0">
                <a:solidFill>
                  <a:srgbClr val="000000"/>
                </a:solidFill>
                <a:latin typeface="+mj-lt"/>
              </a:rPr>
              <a:t>ans</a:t>
            </a:r>
            <a:r>
              <a:rPr lang="en-CA" altLang="fr-FR" sz="2400" dirty="0" smtClean="0">
                <a:solidFill>
                  <a:srgbClr val="000000"/>
                </a:solidFill>
                <a:latin typeface="+mj-lt"/>
              </a:rPr>
              <a:t> pour </a:t>
            </a:r>
            <a:r>
              <a:rPr lang="en-CA" altLang="fr-FR" sz="2400" dirty="0" err="1" smtClean="0">
                <a:solidFill>
                  <a:srgbClr val="000000"/>
                </a:solidFill>
                <a:latin typeface="+mj-lt"/>
              </a:rPr>
              <a:t>mettre</a:t>
            </a:r>
            <a:r>
              <a:rPr lang="en-CA" altLang="fr-FR" sz="2400" dirty="0" smtClean="0">
                <a:solidFill>
                  <a:srgbClr val="000000"/>
                </a:solidFill>
                <a:latin typeface="+mj-lt"/>
              </a:rPr>
              <a:t> </a:t>
            </a:r>
            <a:r>
              <a:rPr lang="en-CA" altLang="fr-FR" sz="2400" dirty="0" err="1" smtClean="0">
                <a:solidFill>
                  <a:srgbClr val="000000"/>
                </a:solidFill>
                <a:latin typeface="+mj-lt"/>
              </a:rPr>
              <a:t>en</a:t>
            </a:r>
            <a:r>
              <a:rPr lang="en-CA" altLang="fr-FR" sz="2400" dirty="0" smtClean="0">
                <a:solidFill>
                  <a:srgbClr val="000000"/>
                </a:solidFill>
                <a:latin typeface="+mj-lt"/>
              </a:rPr>
              <a:t> oeuvre les </a:t>
            </a:r>
            <a:r>
              <a:rPr lang="en-CA" altLang="fr-FR" sz="2400" dirty="0" err="1" smtClean="0">
                <a:solidFill>
                  <a:srgbClr val="000000"/>
                </a:solidFill>
                <a:latin typeface="+mj-lt"/>
              </a:rPr>
              <a:t>objectifs</a:t>
            </a:r>
            <a:r>
              <a:rPr lang="en-CA" altLang="fr-FR" sz="2400" dirty="0" smtClean="0">
                <a:solidFill>
                  <a:srgbClr val="000000"/>
                </a:solidFill>
                <a:latin typeface="+mj-lt"/>
              </a:rPr>
              <a:t> </a:t>
            </a:r>
            <a:r>
              <a:rPr lang="en-CA" altLang="fr-FR" sz="2400" dirty="0" err="1" smtClean="0">
                <a:solidFill>
                  <a:srgbClr val="000000"/>
                </a:solidFill>
                <a:latin typeface="+mj-lt"/>
              </a:rPr>
              <a:t>énoncés</a:t>
            </a:r>
            <a:r>
              <a:rPr lang="en-CA" altLang="fr-FR" sz="2400" dirty="0" smtClean="0">
                <a:solidFill>
                  <a:srgbClr val="000000"/>
                </a:solidFill>
                <a:latin typeface="+mj-lt"/>
              </a:rPr>
              <a:t> </a:t>
            </a:r>
            <a:r>
              <a:rPr lang="en-CA" altLang="fr-FR" sz="2400" dirty="0" err="1" smtClean="0">
                <a:solidFill>
                  <a:srgbClr val="000000"/>
                </a:solidFill>
                <a:latin typeface="+mj-lt"/>
              </a:rPr>
              <a:t>dans</a:t>
            </a:r>
            <a:r>
              <a:rPr lang="en-CA" altLang="fr-FR" sz="2400" dirty="0" smtClean="0">
                <a:solidFill>
                  <a:srgbClr val="000000"/>
                </a:solidFill>
                <a:latin typeface="+mj-lt"/>
              </a:rPr>
              <a:t> la </a:t>
            </a:r>
            <a:r>
              <a:rPr lang="en-CA" altLang="fr-FR" sz="2400" dirty="0" err="1" smtClean="0">
                <a:solidFill>
                  <a:srgbClr val="000000"/>
                </a:solidFill>
                <a:latin typeface="+mj-lt"/>
              </a:rPr>
              <a:t>Déclaration</a:t>
            </a:r>
            <a:r>
              <a:rPr lang="en-CA" altLang="fr-FR" sz="2400" dirty="0" smtClean="0">
                <a:solidFill>
                  <a:srgbClr val="000000"/>
                </a:solidFill>
                <a:latin typeface="+mj-lt"/>
              </a:rPr>
              <a:t> </a:t>
            </a:r>
            <a:r>
              <a:rPr lang="en-CA" altLang="fr-FR" sz="2400" dirty="0" err="1" smtClean="0">
                <a:solidFill>
                  <a:srgbClr val="000000"/>
                </a:solidFill>
                <a:latin typeface="+mj-lt"/>
              </a:rPr>
              <a:t>d’Ottawa</a:t>
            </a:r>
            <a:r>
              <a:rPr lang="en-CA" altLang="fr-FR" sz="2400" dirty="0" smtClean="0">
                <a:solidFill>
                  <a:srgbClr val="000000"/>
                </a:solidFill>
                <a:latin typeface="+mj-lt"/>
              </a:rPr>
              <a:t>.</a:t>
            </a:r>
          </a:p>
        </p:txBody>
      </p:sp>
    </p:spTree>
    <p:extLst>
      <p:ext uri="{BB962C8B-B14F-4D97-AF65-F5344CB8AC3E}">
        <p14:creationId xmlns:p14="http://schemas.microsoft.com/office/powerpoint/2010/main" val="6618352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D6794C3D-50ED-402E-BC59-F4A9376BB33A}" type="slidenum">
              <a:rPr lang="en-US" altLang="en-US" sz="1200" smtClean="0">
                <a:solidFill>
                  <a:srgbClr val="FFFFFF"/>
                </a:solidFill>
              </a:rPr>
              <a:pPr>
                <a:spcBef>
                  <a:spcPct val="0"/>
                </a:spcBef>
                <a:buFontTx/>
                <a:buNone/>
              </a:pPr>
              <a:t>22</a:t>
            </a:fld>
            <a:endParaRPr lang="en-US" altLang="en-US" sz="1200" smtClean="0">
              <a:solidFill>
                <a:srgbClr val="FFFFFF"/>
              </a:solidFill>
            </a:endParaRPr>
          </a:p>
        </p:txBody>
      </p:sp>
      <p:sp>
        <p:nvSpPr>
          <p:cNvPr id="36867" name="TextBox 2"/>
          <p:cNvSpPr txBox="1">
            <a:spLocks noChangeArrowheads="1"/>
          </p:cNvSpPr>
          <p:nvPr/>
        </p:nvSpPr>
        <p:spPr bwMode="auto">
          <a:xfrm>
            <a:off x="117475" y="1484313"/>
            <a:ext cx="119221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rgbClr val="000000"/>
              </a:solidFill>
              <a:latin typeface="Arial" panose="020B0604020202020204" pitchFamily="34" charset="0"/>
            </a:endParaRPr>
          </a:p>
          <a:p>
            <a:pPr>
              <a:spcBef>
                <a:spcPct val="0"/>
              </a:spcBef>
              <a:buFontTx/>
              <a:buNone/>
            </a:pPr>
            <a:endParaRPr lang="en-CA" altLang="en-US" sz="2000">
              <a:solidFill>
                <a:srgbClr val="000000"/>
              </a:solidFill>
              <a:latin typeface="Arial" panose="020B0604020202020204" pitchFamily="34" charset="0"/>
            </a:endParaRPr>
          </a:p>
        </p:txBody>
      </p:sp>
      <p:sp>
        <p:nvSpPr>
          <p:cNvPr id="36868" name="Title 1"/>
          <p:cNvSpPr>
            <a:spLocks noGrp="1"/>
          </p:cNvSpPr>
          <p:nvPr>
            <p:ph type="title"/>
          </p:nvPr>
        </p:nvSpPr>
        <p:spPr>
          <a:xfrm>
            <a:off x="260350" y="404813"/>
            <a:ext cx="11091863" cy="822325"/>
          </a:xfrm>
        </p:spPr>
        <p:txBody>
          <a:bodyPr/>
          <a:lstStyle/>
          <a:p>
            <a:r>
              <a:rPr lang="en-US" b="1" dirty="0"/>
              <a:t>Initiatives </a:t>
            </a:r>
            <a:r>
              <a:rPr lang="en-US" b="1" dirty="0" err="1"/>
              <a:t>clés</a:t>
            </a:r>
            <a:r>
              <a:rPr lang="en-US" b="1" dirty="0"/>
              <a:t> 2017-2018</a:t>
            </a:r>
            <a:endParaRPr lang="en-CA" altLang="fr-FR" sz="3200" b="1" dirty="0" smtClean="0"/>
          </a:p>
        </p:txBody>
      </p:sp>
      <p:sp>
        <p:nvSpPr>
          <p:cNvPr id="36869" name="Rectangle 2"/>
          <p:cNvSpPr>
            <a:spLocks noChangeArrowheads="1"/>
          </p:cNvSpPr>
          <p:nvPr/>
        </p:nvSpPr>
        <p:spPr bwMode="auto">
          <a:xfrm>
            <a:off x="246063" y="1844675"/>
            <a:ext cx="11610975" cy="4416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1085850" indent="-34290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pPr>
            <a:r>
              <a:rPr lang="fr-CA" sz="23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Accueil </a:t>
            </a:r>
            <a:r>
              <a:rPr lang="fr-CA" sz="2300" dirty="0">
                <a:solidFill>
                  <a:srgbClr val="000000"/>
                </a:solidFill>
                <a:latin typeface="Arial" panose="020B0604020202020204" pitchFamily="34" charset="0"/>
                <a:ea typeface="Calibri" panose="020F0502020204030204" pitchFamily="34" charset="0"/>
                <a:cs typeface="Times New Roman" panose="02020603050405020304" pitchFamily="18" charset="0"/>
              </a:rPr>
              <a:t>le Sommet des « GLAM » : « À nous l’avenir » </a:t>
            </a:r>
            <a:r>
              <a:rPr lang="fr-CA" sz="23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le 30 </a:t>
            </a:r>
            <a:r>
              <a:rPr lang="fr-CA" sz="2300" dirty="0">
                <a:solidFill>
                  <a:srgbClr val="000000"/>
                </a:solidFill>
                <a:latin typeface="Arial" panose="020B0604020202020204" pitchFamily="34" charset="0"/>
                <a:ea typeface="Calibri" panose="020F0502020204030204" pitchFamily="34" charset="0"/>
                <a:cs typeface="Times New Roman" panose="02020603050405020304" pitchFamily="18" charset="0"/>
              </a:rPr>
              <a:t>janvier 2018 au Musée royal de </a:t>
            </a:r>
            <a:r>
              <a:rPr lang="fr-CA" sz="23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l’Ontario. 360 inscriptions.</a:t>
            </a:r>
          </a:p>
          <a:p>
            <a:pPr marL="0" indent="0">
              <a:spcBef>
                <a:spcPct val="0"/>
              </a:spcBef>
              <a:buNone/>
            </a:pPr>
            <a:r>
              <a:rPr lang="fr-CA" sz="23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	-	4 thèmes pour le Sommet : communautés, Autochtones, secteur privé et 		priorités gouvernementales.</a:t>
            </a:r>
          </a:p>
          <a:p>
            <a:pPr>
              <a:spcBef>
                <a:spcPct val="0"/>
              </a:spcBef>
            </a:pPr>
            <a:r>
              <a:rPr lang="fr-CA" sz="23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Rédaction d’un scan environnemental des politiques culturelles au Canada, en France, en Italie, en Espagne et au Royaume Uni.</a:t>
            </a:r>
            <a:endParaRPr lang="fr-CA" sz="23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spcBef>
                <a:spcPct val="0"/>
              </a:spcBef>
            </a:pPr>
            <a:r>
              <a:rPr lang="en-CA" altLang="fr-FR" sz="2300" dirty="0" err="1" smtClean="0">
                <a:latin typeface="Arial" panose="020B0604020202020204" pitchFamily="34" charset="0"/>
              </a:rPr>
              <a:t>Examen</a:t>
            </a:r>
            <a:r>
              <a:rPr lang="en-CA" altLang="fr-FR" sz="2300" dirty="0" smtClean="0">
                <a:latin typeface="Arial" panose="020B0604020202020204" pitchFamily="34" charset="0"/>
              </a:rPr>
              <a:t> de la contribution des </a:t>
            </a:r>
            <a:r>
              <a:rPr lang="fr-CA" sz="2300" dirty="0">
                <a:latin typeface="Arial" panose="020B0604020202020204" pitchFamily="34" charset="0"/>
              </a:rPr>
              <a:t>« </a:t>
            </a:r>
            <a:r>
              <a:rPr lang="en-CA" altLang="fr-FR" sz="2300" dirty="0">
                <a:latin typeface="Arial" panose="020B0604020202020204" pitchFamily="34" charset="0"/>
              </a:rPr>
              <a:t>GLAM</a:t>
            </a:r>
            <a:r>
              <a:rPr lang="fr-CA" sz="2300" dirty="0">
                <a:latin typeface="Arial" panose="020B0604020202020204" pitchFamily="34" charset="0"/>
              </a:rPr>
              <a:t> »</a:t>
            </a:r>
            <a:r>
              <a:rPr lang="en-CA" altLang="fr-FR" sz="2300" dirty="0">
                <a:latin typeface="Arial" panose="020B0604020202020204" pitchFamily="34" charset="0"/>
              </a:rPr>
              <a:t> </a:t>
            </a:r>
            <a:r>
              <a:rPr lang="en-CA" altLang="fr-FR" sz="2300" dirty="0" smtClean="0">
                <a:latin typeface="Arial" panose="020B0604020202020204" pitchFamily="34" charset="0"/>
              </a:rPr>
              <a:t>à </a:t>
            </a:r>
            <a:r>
              <a:rPr lang="en-CA" altLang="fr-FR" sz="2300" dirty="0">
                <a:latin typeface="Arial" panose="020B0604020202020204" pitchFamily="34" charset="0"/>
              </a:rPr>
              <a:t>la </a:t>
            </a:r>
            <a:r>
              <a:rPr lang="en-CA" altLang="fr-FR" sz="2300" dirty="0" err="1">
                <a:latin typeface="Arial" panose="020B0604020202020204" pitchFamily="34" charset="0"/>
              </a:rPr>
              <a:t>société</a:t>
            </a:r>
            <a:r>
              <a:rPr lang="en-CA" altLang="fr-FR" sz="2300" dirty="0">
                <a:latin typeface="Arial" panose="020B0604020202020204" pitchFamily="34" charset="0"/>
              </a:rPr>
              <a:t> </a:t>
            </a:r>
            <a:r>
              <a:rPr lang="en-CA" altLang="fr-FR" sz="2300" dirty="0" err="1" smtClean="0">
                <a:latin typeface="Arial" panose="020B0604020202020204" pitchFamily="34" charset="0"/>
              </a:rPr>
              <a:t>canadienne</a:t>
            </a:r>
            <a:r>
              <a:rPr lang="en-US" altLang="fr-FR" sz="2300" dirty="0">
                <a:solidFill>
                  <a:srgbClr val="000000"/>
                </a:solidFill>
                <a:latin typeface="Arial" panose="020B0604020202020204" pitchFamily="34" charset="0"/>
                <a:cs typeface="Times New Roman" panose="02020603050405020304" pitchFamily="18" charset="0"/>
              </a:rPr>
              <a:t>.</a:t>
            </a:r>
            <a:endParaRPr lang="en-US" altLang="fr-FR" sz="23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spcBef>
                <a:spcPct val="0"/>
              </a:spcBef>
            </a:pPr>
            <a:r>
              <a:rPr lang="fr-CA" altLang="fr-FR" sz="2300" dirty="0" smtClean="0">
                <a:latin typeface="Arial" panose="020B0604020202020204" pitchFamily="34" charset="0"/>
              </a:rPr>
              <a:t>Identification de secteurs </a:t>
            </a:r>
            <a:r>
              <a:rPr lang="fr-CA" altLang="fr-FR" sz="2300" dirty="0">
                <a:latin typeface="Arial" panose="020B0604020202020204" pitchFamily="34" charset="0"/>
              </a:rPr>
              <a:t>propices à la mise en place de partenariats au sein de la communauté des « GLAM »,</a:t>
            </a:r>
            <a:r>
              <a:rPr lang="en-CA" altLang="fr-FR" sz="2300" dirty="0">
                <a:latin typeface="Arial" panose="020B0604020202020204" pitchFamily="34" charset="0"/>
              </a:rPr>
              <a:t> </a:t>
            </a:r>
            <a:r>
              <a:rPr lang="en-CA" altLang="fr-FR" sz="2300" dirty="0" err="1">
                <a:latin typeface="Arial" panose="020B0604020202020204" pitchFamily="34" charset="0"/>
              </a:rPr>
              <a:t>dans</a:t>
            </a:r>
            <a:r>
              <a:rPr lang="en-CA" altLang="fr-FR" sz="2300" dirty="0">
                <a:latin typeface="Arial" panose="020B0604020202020204" pitchFamily="34" charset="0"/>
              </a:rPr>
              <a:t> le but de </a:t>
            </a:r>
            <a:r>
              <a:rPr lang="en-CA" altLang="fr-FR" sz="2300" dirty="0" err="1">
                <a:latin typeface="Arial" panose="020B0604020202020204" pitchFamily="34" charset="0"/>
              </a:rPr>
              <a:t>concevoir</a:t>
            </a:r>
            <a:r>
              <a:rPr lang="en-CA" altLang="fr-FR" sz="2300" dirty="0">
                <a:latin typeface="Arial" panose="020B0604020202020204" pitchFamily="34" charset="0"/>
              </a:rPr>
              <a:t> des </a:t>
            </a:r>
            <a:r>
              <a:rPr lang="en-CA" altLang="fr-FR" sz="2300" dirty="0" err="1">
                <a:latin typeface="Arial" panose="020B0604020202020204" pitchFamily="34" charset="0"/>
              </a:rPr>
              <a:t>projets</a:t>
            </a:r>
            <a:r>
              <a:rPr lang="en-CA" altLang="fr-FR" sz="2300" dirty="0">
                <a:latin typeface="Arial" panose="020B0604020202020204" pitchFamily="34" charset="0"/>
              </a:rPr>
              <a:t> de collaboration </a:t>
            </a:r>
            <a:r>
              <a:rPr lang="en-CA" altLang="fr-FR" sz="2300" dirty="0" err="1">
                <a:latin typeface="Arial" panose="020B0604020202020204" pitchFamily="34" charset="0"/>
              </a:rPr>
              <a:t>novateurs</a:t>
            </a:r>
            <a:r>
              <a:rPr lang="en-CA" altLang="fr-FR" sz="2300" dirty="0">
                <a:latin typeface="Arial" panose="020B0604020202020204" pitchFamily="34" charset="0"/>
              </a:rPr>
              <a:t> </a:t>
            </a:r>
            <a:r>
              <a:rPr lang="en-CA" altLang="fr-FR" sz="2300" dirty="0" err="1">
                <a:latin typeface="Arial" panose="020B0604020202020204" pitchFamily="34" charset="0"/>
              </a:rPr>
              <a:t>favorisant</a:t>
            </a:r>
            <a:r>
              <a:rPr lang="en-CA" altLang="fr-FR" sz="2300" dirty="0">
                <a:latin typeface="Arial" panose="020B0604020202020204" pitchFamily="34" charset="0"/>
              </a:rPr>
              <a:t> la participation du public </a:t>
            </a:r>
            <a:r>
              <a:rPr lang="en-CA" altLang="fr-FR" sz="2300" dirty="0" err="1" smtClean="0">
                <a:latin typeface="Arial" panose="020B0604020202020204" pitchFamily="34" charset="0"/>
              </a:rPr>
              <a:t>canadien</a:t>
            </a:r>
            <a:r>
              <a:rPr lang="en-CA" altLang="fr-FR" sz="2300" dirty="0" smtClean="0">
                <a:latin typeface="Arial" panose="020B0604020202020204" pitchFamily="34" charset="0"/>
              </a:rPr>
              <a:t> (</a:t>
            </a:r>
            <a:r>
              <a:rPr lang="en-CA" altLang="fr-FR" sz="2300" dirty="0" err="1" smtClean="0">
                <a:latin typeface="Arial" panose="020B0604020202020204" pitchFamily="34" charset="0"/>
              </a:rPr>
              <a:t>s’appuyant</a:t>
            </a:r>
            <a:r>
              <a:rPr lang="en-CA" altLang="fr-FR" sz="2300" dirty="0" smtClean="0">
                <a:latin typeface="Arial" panose="020B0604020202020204" pitchFamily="34" charset="0"/>
              </a:rPr>
              <a:t> sur les </a:t>
            </a:r>
            <a:r>
              <a:rPr lang="en-CA" altLang="fr-FR" sz="2300" dirty="0" err="1" smtClean="0">
                <a:latin typeface="Arial" panose="020B0604020202020204" pitchFamily="34" charset="0"/>
              </a:rPr>
              <a:t>résultats</a:t>
            </a:r>
            <a:r>
              <a:rPr lang="en-CA" altLang="fr-FR" sz="2300" dirty="0" smtClean="0">
                <a:latin typeface="Arial" panose="020B0604020202020204" pitchFamily="34" charset="0"/>
              </a:rPr>
              <a:t> du </a:t>
            </a:r>
            <a:r>
              <a:rPr lang="en-CA" altLang="fr-FR" sz="2300" dirty="0" err="1" smtClean="0">
                <a:latin typeface="Arial" panose="020B0604020202020204" pitchFamily="34" charset="0"/>
              </a:rPr>
              <a:t>sondage</a:t>
            </a:r>
            <a:r>
              <a:rPr lang="en-CA" altLang="fr-FR" sz="2300" dirty="0" smtClean="0">
                <a:latin typeface="Arial" panose="020B0604020202020204" pitchFamily="34" charset="0"/>
              </a:rPr>
              <a:t> du CBUC).</a:t>
            </a:r>
            <a:endParaRPr lang="en-CA" altLang="fr-FR" sz="2300" dirty="0">
              <a:latin typeface="Arial" panose="020B0604020202020204" pitchFamily="34" charset="0"/>
            </a:endParaRPr>
          </a:p>
          <a:p>
            <a:pPr>
              <a:spcBef>
                <a:spcPct val="0"/>
              </a:spcBef>
              <a:buFontTx/>
              <a:buChar char="-"/>
            </a:pPr>
            <a:endParaRPr lang="en-CA" altLang="fr-FR" sz="2300"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322388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custDataLst>
              <p:tags r:id="rId1"/>
            </p:custDataLst>
          </p:nvPr>
        </p:nvSpPr>
        <p:spPr>
          <a:xfrm>
            <a:off x="550863" y="4724400"/>
            <a:ext cx="10728325" cy="1143000"/>
          </a:xfrm>
        </p:spPr>
        <p:txBody>
          <a:bodyPr/>
          <a:lstStyle/>
          <a:p>
            <a:pPr algn="r"/>
            <a:r>
              <a:rPr lang="fr-FR" altLang="en-US" b="1" dirty="0" smtClean="0">
                <a:cs typeface="Arial" panose="020B0604020202020204" pitchFamily="34" charset="0"/>
              </a:rPr>
              <a:t>Discussion sur la vision globale de l’IFLA </a:t>
            </a:r>
            <a:r>
              <a:rPr lang="it-IT" altLang="en-US" b="1" dirty="0" smtClean="0">
                <a:cs typeface="Arial" panose="020B0604020202020204" pitchFamily="34" charset="0"/>
              </a:rPr>
              <a:t>2018</a:t>
            </a:r>
            <a:endParaRPr lang="fr-CA" altLang="en-US" b="1" dirty="0" smtClean="0">
              <a:cs typeface="Microsoft Sans Serif" panose="020B0604020202020204" pitchFamily="34" charset="0"/>
            </a:endParaRPr>
          </a:p>
        </p:txBody>
      </p:sp>
    </p:spTree>
    <p:extLst>
      <p:ext uri="{BB962C8B-B14F-4D97-AF65-F5344CB8AC3E}">
        <p14:creationId xmlns:p14="http://schemas.microsoft.com/office/powerpoint/2010/main" val="13937021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custDataLst>
              <p:tags r:id="rId1"/>
            </p:custDataLst>
          </p:nvPr>
        </p:nvSpPr>
        <p:spPr>
          <a:xfrm>
            <a:off x="1103313" y="432245"/>
            <a:ext cx="9601200" cy="1079500"/>
          </a:xfrm>
        </p:spPr>
        <p:txBody>
          <a:bodyPr>
            <a:normAutofit fontScale="90000"/>
          </a:bodyPr>
          <a:lstStyle/>
          <a:p>
            <a:r>
              <a:rPr lang="en-US" altLang="en-US" b="1" dirty="0" smtClean="0"/>
              <a:t>2017-2018 : Création </a:t>
            </a:r>
            <a:r>
              <a:rPr lang="en-US" altLang="en-US" b="1" dirty="0" err="1" smtClean="0"/>
              <a:t>d’une</a:t>
            </a:r>
            <a:r>
              <a:rPr lang="en-US" altLang="en-US" b="1" dirty="0" smtClean="0"/>
              <a:t> vision </a:t>
            </a:r>
            <a:r>
              <a:rPr lang="en-US" altLang="en-US" b="1" dirty="0" err="1" smtClean="0"/>
              <a:t>globale</a:t>
            </a:r>
            <a:endParaRPr lang="en-US" altLang="en-US" b="1" dirty="0" smtClean="0"/>
          </a:p>
        </p:txBody>
      </p:sp>
      <p:sp>
        <p:nvSpPr>
          <p:cNvPr id="3" name="Content Placeholder 2"/>
          <p:cNvSpPr>
            <a:spLocks noGrp="1"/>
          </p:cNvSpPr>
          <p:nvPr>
            <p:ph idx="1"/>
            <p:custDataLst>
              <p:tags r:id="rId2"/>
            </p:custDataLst>
          </p:nvPr>
        </p:nvSpPr>
        <p:spPr>
          <a:xfrm>
            <a:off x="600456" y="1828801"/>
            <a:ext cx="11247438" cy="3995928"/>
          </a:xfrm>
        </p:spPr>
        <p:txBody>
          <a:bodyPr/>
          <a:lstStyle/>
          <a:p>
            <a:pPr>
              <a:defRPr/>
            </a:pPr>
            <a:r>
              <a:rPr lang="fr-FR" sz="2400" dirty="0">
                <a:latin typeface="+mj-lt"/>
              </a:rPr>
              <a:t>Les 4 et 5 avril </a:t>
            </a:r>
            <a:r>
              <a:rPr lang="fr-FR" sz="2400" dirty="0" smtClean="0">
                <a:latin typeface="+mj-lt"/>
              </a:rPr>
              <a:t>2017 à </a:t>
            </a:r>
            <a:r>
              <a:rPr lang="fr-FR" sz="2400" dirty="0" err="1">
                <a:latin typeface="+mj-lt"/>
              </a:rPr>
              <a:t>Athène</a:t>
            </a:r>
            <a:r>
              <a:rPr lang="fr-FR" sz="2400" dirty="0">
                <a:latin typeface="+mj-lt"/>
              </a:rPr>
              <a:t> en </a:t>
            </a:r>
            <a:r>
              <a:rPr lang="fr-FR" sz="2400" dirty="0" smtClean="0">
                <a:latin typeface="+mj-lt"/>
              </a:rPr>
              <a:t>Grèce, </a:t>
            </a:r>
            <a:r>
              <a:rPr lang="fr-FR" sz="2400" dirty="0">
                <a:latin typeface="+mj-lt"/>
              </a:rPr>
              <a:t>l’IFLA a </a:t>
            </a:r>
            <a:r>
              <a:rPr lang="fr-FR" sz="2400" dirty="0" smtClean="0">
                <a:latin typeface="+mj-lt"/>
              </a:rPr>
              <a:t>lancé la discussion sur une </a:t>
            </a:r>
            <a:r>
              <a:rPr lang="fr-FR" sz="2400" dirty="0">
                <a:latin typeface="+mj-lt"/>
              </a:rPr>
              <a:t>v</a:t>
            </a:r>
            <a:r>
              <a:rPr lang="fr-FR" sz="2400" dirty="0" smtClean="0">
                <a:latin typeface="+mj-lt"/>
              </a:rPr>
              <a:t>ision globale visant à étudier </a:t>
            </a:r>
            <a:r>
              <a:rPr lang="fr-FR" sz="2400" dirty="0">
                <a:latin typeface="+mj-lt"/>
              </a:rPr>
              <a:t>comment les bibliothèques </a:t>
            </a:r>
            <a:r>
              <a:rPr lang="fr-FR" sz="2400" dirty="0" smtClean="0">
                <a:latin typeface="+mj-lt"/>
              </a:rPr>
              <a:t>pourraient </a:t>
            </a:r>
            <a:r>
              <a:rPr lang="fr-FR" sz="2400" dirty="0">
                <a:latin typeface="+mj-lt"/>
              </a:rPr>
              <a:t>relever les défis de </a:t>
            </a:r>
            <a:r>
              <a:rPr lang="fr-FR" sz="2400" dirty="0" smtClean="0">
                <a:latin typeface="+mj-lt"/>
              </a:rPr>
              <a:t>l’avenir.</a:t>
            </a:r>
          </a:p>
          <a:p>
            <a:pPr>
              <a:defRPr/>
            </a:pPr>
            <a:endParaRPr lang="fr-FR" sz="1600" dirty="0" smtClean="0">
              <a:latin typeface="+mj-lt"/>
            </a:endParaRPr>
          </a:p>
          <a:p>
            <a:pPr>
              <a:defRPr/>
            </a:pPr>
            <a:r>
              <a:rPr lang="fr-FR" sz="2400" dirty="0" smtClean="0">
                <a:latin typeface="+mj-lt"/>
              </a:rPr>
              <a:t>Une </a:t>
            </a:r>
            <a:r>
              <a:rPr lang="fr-FR" sz="2400" dirty="0">
                <a:latin typeface="+mj-lt"/>
              </a:rPr>
              <a:t>série de </a:t>
            </a:r>
            <a:r>
              <a:rPr lang="fr-FR" sz="2400" dirty="0" smtClean="0">
                <a:latin typeface="+mj-lt"/>
              </a:rPr>
              <a:t>six réunions a eu </a:t>
            </a:r>
            <a:r>
              <a:rPr lang="fr-FR" sz="2400" dirty="0">
                <a:latin typeface="+mj-lt"/>
              </a:rPr>
              <a:t>lieu à l’échelle </a:t>
            </a:r>
            <a:r>
              <a:rPr lang="fr-FR" sz="2400" dirty="0" smtClean="0">
                <a:latin typeface="+mj-lt"/>
              </a:rPr>
              <a:t>régionale (Amérique du Nord, Afrique, Moyen-Orient, Amérique latine et Caraïbes, Asie Océanie et Europe). </a:t>
            </a:r>
          </a:p>
          <a:p>
            <a:pPr lvl="1">
              <a:defRPr/>
            </a:pPr>
            <a:r>
              <a:rPr lang="fr-FR" sz="2200" dirty="0" smtClean="0">
                <a:latin typeface="+mj-lt"/>
              </a:rPr>
              <a:t>En Amérique </a:t>
            </a:r>
            <a:r>
              <a:rPr lang="fr-FR" sz="2200" dirty="0">
                <a:latin typeface="+mj-lt"/>
              </a:rPr>
              <a:t>du </a:t>
            </a:r>
            <a:r>
              <a:rPr lang="fr-FR" sz="2200" dirty="0" smtClean="0">
                <a:latin typeface="+mj-lt"/>
              </a:rPr>
              <a:t>Nord, la rencontre s’est tenue à la Bibliothèque </a:t>
            </a:r>
            <a:r>
              <a:rPr lang="fr-FR" sz="2200" dirty="0">
                <a:latin typeface="+mj-lt"/>
              </a:rPr>
              <a:t>du Congrès de Washington, D.C., le 3 mai 2017. </a:t>
            </a:r>
            <a:endParaRPr lang="fr-FR" sz="2200" dirty="0" smtClean="0">
              <a:latin typeface="+mj-lt"/>
            </a:endParaRPr>
          </a:p>
          <a:p>
            <a:pPr>
              <a:defRPr/>
            </a:pPr>
            <a:endParaRPr lang="fr-FR" sz="1600" dirty="0" smtClean="0">
              <a:latin typeface="+mj-lt"/>
            </a:endParaRPr>
          </a:p>
          <a:p>
            <a:pPr>
              <a:defRPr/>
            </a:pPr>
            <a:r>
              <a:rPr lang="fr-FR" sz="2400" dirty="0" smtClean="0">
                <a:latin typeface="+mj-lt"/>
              </a:rPr>
              <a:t>L’IFLA </a:t>
            </a:r>
            <a:r>
              <a:rPr lang="fr-FR" sz="2400" dirty="0">
                <a:latin typeface="+mj-lt"/>
              </a:rPr>
              <a:t>a aussi </a:t>
            </a:r>
            <a:r>
              <a:rPr lang="fr-FR" sz="2400" dirty="0" smtClean="0">
                <a:latin typeface="+mj-lt"/>
              </a:rPr>
              <a:t>encouragé </a:t>
            </a:r>
            <a:r>
              <a:rPr lang="fr-FR" sz="2400" dirty="0">
                <a:latin typeface="+mj-lt"/>
              </a:rPr>
              <a:t>ses membres </a:t>
            </a:r>
            <a:r>
              <a:rPr lang="fr-FR" sz="2400" dirty="0" smtClean="0">
                <a:latin typeface="+mj-lt"/>
              </a:rPr>
              <a:t>à organiser leurs propres rencontres.</a:t>
            </a:r>
            <a:endParaRPr lang="fr-FR" sz="2400" dirty="0">
              <a:latin typeface="+mj-lt"/>
            </a:endParaRPr>
          </a:p>
          <a:p>
            <a:pPr lvl="1">
              <a:defRPr/>
            </a:pPr>
            <a:endParaRPr lang="fr-FR" sz="2000" dirty="0" smtClean="0">
              <a:latin typeface="+mj-lt"/>
            </a:endParaRPr>
          </a:p>
        </p:txBody>
      </p:sp>
      <p:sp>
        <p:nvSpPr>
          <p:cNvPr id="16388" name="Slide Number Placeholder 3"/>
          <p:cNvSpPr>
            <a:spLocks noGrp="1"/>
          </p:cNvSpPr>
          <p:nvPr>
            <p:ph type="sldNum" sz="quarter" idx="10"/>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3DE9FA58-E7A8-477B-B8EB-828EDE394F68}" type="slidenum">
              <a:rPr lang="en-CA" altLang="en-US" sz="1200" smtClean="0">
                <a:solidFill>
                  <a:schemeClr val="bg1"/>
                </a:solidFill>
              </a:rPr>
              <a:pPr>
                <a:spcBef>
                  <a:spcPct val="0"/>
                </a:spcBef>
                <a:buFontTx/>
                <a:buNone/>
              </a:pPr>
              <a:t>24</a:t>
            </a:fld>
            <a:endParaRPr lang="en-CA" altLang="en-US" sz="1200" smtClean="0">
              <a:solidFill>
                <a:schemeClr val="bg1"/>
              </a:solidFill>
            </a:endParaRPr>
          </a:p>
        </p:txBody>
      </p:sp>
    </p:spTree>
    <p:extLst>
      <p:ext uri="{BB962C8B-B14F-4D97-AF65-F5344CB8AC3E}">
        <p14:creationId xmlns:p14="http://schemas.microsoft.com/office/powerpoint/2010/main" val="1451104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custDataLst>
              <p:tags r:id="rId1"/>
            </p:custDataLst>
          </p:nvPr>
        </p:nvSpPr>
        <p:spPr>
          <a:xfrm>
            <a:off x="1103313" y="404813"/>
            <a:ext cx="9601200" cy="1079500"/>
          </a:xfrm>
        </p:spPr>
        <p:txBody>
          <a:bodyPr>
            <a:normAutofit/>
          </a:bodyPr>
          <a:lstStyle/>
          <a:p>
            <a:r>
              <a:rPr lang="en-US" altLang="en-US" sz="3400" b="1" dirty="0" smtClean="0"/>
              <a:t>Discussion sur la vision </a:t>
            </a:r>
            <a:r>
              <a:rPr lang="en-US" altLang="en-US" sz="3400" b="1" dirty="0" err="1" smtClean="0"/>
              <a:t>globale</a:t>
            </a:r>
            <a:r>
              <a:rPr lang="en-US" altLang="en-US" sz="3400" b="1" dirty="0" smtClean="0"/>
              <a:t> à BAC</a:t>
            </a:r>
          </a:p>
        </p:txBody>
      </p:sp>
      <p:sp>
        <p:nvSpPr>
          <p:cNvPr id="3" name="Content Placeholder 2"/>
          <p:cNvSpPr>
            <a:spLocks noGrp="1"/>
          </p:cNvSpPr>
          <p:nvPr>
            <p:ph idx="1"/>
            <p:custDataLst>
              <p:tags r:id="rId2"/>
            </p:custDataLst>
          </p:nvPr>
        </p:nvSpPr>
        <p:spPr>
          <a:xfrm>
            <a:off x="523431" y="1874521"/>
            <a:ext cx="11254041" cy="3776472"/>
          </a:xfrm>
        </p:spPr>
        <p:txBody>
          <a:bodyPr/>
          <a:lstStyle/>
          <a:p>
            <a:pPr>
              <a:defRPr/>
            </a:pPr>
            <a:r>
              <a:rPr lang="en-CA" sz="2400" dirty="0" smtClean="0">
                <a:latin typeface="+mj-lt"/>
              </a:rPr>
              <a:t>Le </a:t>
            </a:r>
            <a:r>
              <a:rPr lang="en-CA" sz="2400" dirty="0">
                <a:latin typeface="+mj-lt"/>
              </a:rPr>
              <a:t>22 </a:t>
            </a:r>
            <a:r>
              <a:rPr lang="en-CA" sz="2400" dirty="0" err="1">
                <a:latin typeface="+mj-lt"/>
              </a:rPr>
              <a:t>juin</a:t>
            </a:r>
            <a:r>
              <a:rPr lang="en-CA" sz="2400" dirty="0">
                <a:latin typeface="+mj-lt"/>
              </a:rPr>
              <a:t> </a:t>
            </a:r>
            <a:r>
              <a:rPr lang="en-CA" sz="2400" dirty="0" smtClean="0">
                <a:latin typeface="+mj-lt"/>
              </a:rPr>
              <a:t>2017, BAC </a:t>
            </a:r>
            <a:r>
              <a:rPr lang="fr-FR" sz="2400" dirty="0" smtClean="0">
                <a:latin typeface="+mj-lt"/>
              </a:rPr>
              <a:t>a </a:t>
            </a:r>
            <a:r>
              <a:rPr lang="fr-FR" sz="2400" dirty="0">
                <a:latin typeface="+mj-lt"/>
              </a:rPr>
              <a:t>invité ses partenaires et son personnel à participer à une discussion sur la vision </a:t>
            </a:r>
            <a:r>
              <a:rPr lang="fr-FR" sz="2400" dirty="0" smtClean="0">
                <a:latin typeface="+mj-lt"/>
              </a:rPr>
              <a:t>globale à Ottawa.</a:t>
            </a:r>
          </a:p>
          <a:p>
            <a:pPr>
              <a:defRPr/>
            </a:pPr>
            <a:endParaRPr lang="fr-FR" sz="1600" dirty="0" smtClean="0">
              <a:latin typeface="+mj-lt"/>
            </a:endParaRPr>
          </a:p>
          <a:p>
            <a:pPr>
              <a:defRPr/>
            </a:pPr>
            <a:r>
              <a:rPr lang="fr-FR" sz="2400" dirty="0" smtClean="0">
                <a:latin typeface="+mj-lt"/>
              </a:rPr>
              <a:t>Environ </a:t>
            </a:r>
            <a:r>
              <a:rPr lang="fr-FR" sz="2400" dirty="0">
                <a:latin typeface="+mj-lt"/>
              </a:rPr>
              <a:t>50 personnes ont </a:t>
            </a:r>
            <a:r>
              <a:rPr lang="fr-FR" sz="2400" dirty="0" smtClean="0">
                <a:latin typeface="+mj-lt"/>
              </a:rPr>
              <a:t>participé, </a:t>
            </a:r>
            <a:r>
              <a:rPr lang="fr-FR" sz="2400" dirty="0">
                <a:latin typeface="+mj-lt"/>
              </a:rPr>
              <a:t>y compris </a:t>
            </a:r>
            <a:r>
              <a:rPr lang="fr-FR" sz="2400" dirty="0" smtClean="0">
                <a:latin typeface="+mj-lt"/>
              </a:rPr>
              <a:t>des représentants des </a:t>
            </a:r>
            <a:r>
              <a:rPr lang="fr-FR" sz="2400" dirty="0">
                <a:latin typeface="+mj-lt"/>
              </a:rPr>
              <a:t>associations de bibliothèques, de chercheurs, de musées et des sociétés historiques, des universités, ainsi que des conseils multi-juridictionnels d’archives et de bibliothèques</a:t>
            </a:r>
            <a:r>
              <a:rPr lang="fr-FR" sz="2400" dirty="0" smtClean="0">
                <a:latin typeface="+mj-lt"/>
              </a:rPr>
              <a:t>.</a:t>
            </a:r>
          </a:p>
          <a:p>
            <a:pPr>
              <a:defRPr/>
            </a:pPr>
            <a:endParaRPr lang="fr-FR" sz="1600" dirty="0" smtClean="0">
              <a:latin typeface="+mj-lt"/>
            </a:endParaRPr>
          </a:p>
          <a:p>
            <a:pPr>
              <a:defRPr/>
            </a:pPr>
            <a:r>
              <a:rPr lang="fr-FR" sz="2400" dirty="0">
                <a:latin typeface="+mj-lt"/>
              </a:rPr>
              <a:t>Leslie Weir, présidente de l’Association des bibliothèques de l’Ontario, était la conférencière principale lors de cet événement</a:t>
            </a:r>
            <a:r>
              <a:rPr lang="fr-FR" sz="2400" dirty="0" smtClean="0">
                <a:latin typeface="+mj-lt"/>
              </a:rPr>
              <a:t>.</a:t>
            </a:r>
            <a:endParaRPr lang="en-CA" sz="2400" dirty="0">
              <a:latin typeface="+mj-lt"/>
            </a:endParaRPr>
          </a:p>
        </p:txBody>
      </p:sp>
      <p:sp>
        <p:nvSpPr>
          <p:cNvPr id="17412" name="Slide Number Placeholder 3"/>
          <p:cNvSpPr>
            <a:spLocks noGrp="1"/>
          </p:cNvSpPr>
          <p:nvPr>
            <p:ph type="sldNum" sz="quarter" idx="10"/>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F2D389D3-7DB6-444D-B17E-9E36155F306F}" type="slidenum">
              <a:rPr lang="en-CA" altLang="en-US" sz="1200" smtClean="0">
                <a:solidFill>
                  <a:schemeClr val="bg1"/>
                </a:solidFill>
              </a:rPr>
              <a:pPr>
                <a:spcBef>
                  <a:spcPct val="0"/>
                </a:spcBef>
                <a:buFontTx/>
                <a:buNone/>
              </a:pPr>
              <a:t>25</a:t>
            </a:fld>
            <a:endParaRPr lang="en-CA" altLang="en-US" sz="1200" smtClean="0">
              <a:solidFill>
                <a:schemeClr val="bg1"/>
              </a:solidFill>
            </a:endParaRPr>
          </a:p>
        </p:txBody>
      </p:sp>
    </p:spTree>
    <p:extLst>
      <p:ext uri="{BB962C8B-B14F-4D97-AF65-F5344CB8AC3E}">
        <p14:creationId xmlns:p14="http://schemas.microsoft.com/office/powerpoint/2010/main" val="21864863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custDataLst>
              <p:tags r:id="rId1"/>
            </p:custDataLst>
          </p:nvPr>
        </p:nvSpPr>
        <p:spPr>
          <a:xfrm>
            <a:off x="1103313" y="404813"/>
            <a:ext cx="9601200" cy="1079500"/>
          </a:xfrm>
        </p:spPr>
        <p:txBody>
          <a:bodyPr>
            <a:normAutofit/>
          </a:bodyPr>
          <a:lstStyle/>
          <a:p>
            <a:r>
              <a:rPr lang="en-US" altLang="en-US" sz="3400" b="1" dirty="0" smtClean="0"/>
              <a:t>2018-2019 : Création des plans </a:t>
            </a:r>
            <a:r>
              <a:rPr lang="en-US" altLang="en-US" sz="3400" b="1" dirty="0" err="1" smtClean="0"/>
              <a:t>d’action</a:t>
            </a:r>
            <a:endParaRPr lang="en-US" altLang="en-US" sz="3400" b="1" dirty="0" smtClean="0"/>
          </a:p>
        </p:txBody>
      </p:sp>
      <p:sp>
        <p:nvSpPr>
          <p:cNvPr id="3" name="Content Placeholder 2"/>
          <p:cNvSpPr>
            <a:spLocks noGrp="1"/>
          </p:cNvSpPr>
          <p:nvPr>
            <p:ph idx="1"/>
            <p:custDataLst>
              <p:tags r:id="rId2"/>
            </p:custDataLst>
          </p:nvPr>
        </p:nvSpPr>
        <p:spPr>
          <a:xfrm>
            <a:off x="544512" y="1706562"/>
            <a:ext cx="11102975" cy="4525963"/>
          </a:xfrm>
        </p:spPr>
        <p:txBody>
          <a:bodyPr/>
          <a:lstStyle/>
          <a:p>
            <a:pPr>
              <a:defRPr/>
            </a:pPr>
            <a:r>
              <a:rPr lang="fr-FR" sz="2400" dirty="0">
                <a:latin typeface="+mj-lt"/>
              </a:rPr>
              <a:t>Un rapport </a:t>
            </a:r>
            <a:r>
              <a:rPr lang="fr-FR" sz="2400" dirty="0" smtClean="0">
                <a:latin typeface="+mj-lt"/>
              </a:rPr>
              <a:t>final </a:t>
            </a:r>
            <a:r>
              <a:rPr lang="fr-FR" sz="2400" dirty="0">
                <a:latin typeface="+mj-lt"/>
              </a:rPr>
              <a:t>sur la vision </a:t>
            </a:r>
            <a:r>
              <a:rPr lang="fr-FR" sz="2400" dirty="0" smtClean="0">
                <a:latin typeface="+mj-lt"/>
              </a:rPr>
              <a:t>globale </a:t>
            </a:r>
            <a:r>
              <a:rPr lang="fr-FR" sz="2400" dirty="0">
                <a:latin typeface="+mj-lt"/>
              </a:rPr>
              <a:t>sera publié </a:t>
            </a:r>
            <a:r>
              <a:rPr lang="fr-FR" sz="2400" dirty="0" smtClean="0">
                <a:latin typeface="+mj-lt"/>
              </a:rPr>
              <a:t>par l’IFLA lors de la réunion des Présidents d’IFLA à Barcelone en Espagne du 19 au 21 mars 2018.</a:t>
            </a:r>
          </a:p>
          <a:p>
            <a:pPr>
              <a:defRPr/>
            </a:pPr>
            <a:endParaRPr lang="fr-FR" sz="1600" dirty="0" smtClean="0">
              <a:latin typeface="+mj-lt"/>
            </a:endParaRPr>
          </a:p>
          <a:p>
            <a:pPr>
              <a:defRPr/>
            </a:pPr>
            <a:r>
              <a:rPr lang="en-CA" sz="2400" dirty="0" smtClean="0">
                <a:latin typeface="+mj-lt"/>
              </a:rPr>
              <a:t>Au </a:t>
            </a:r>
            <a:r>
              <a:rPr lang="en-CA" sz="2400" dirty="0" err="1" smtClean="0">
                <a:latin typeface="+mj-lt"/>
              </a:rPr>
              <a:t>cours</a:t>
            </a:r>
            <a:r>
              <a:rPr lang="en-CA" sz="2400" dirty="0" smtClean="0">
                <a:latin typeface="+mj-lt"/>
              </a:rPr>
              <a:t> de la </a:t>
            </a:r>
            <a:r>
              <a:rPr lang="en-CA" sz="2400" dirty="0" err="1" smtClean="0">
                <a:latin typeface="+mj-lt"/>
              </a:rPr>
              <a:t>prochaine</a:t>
            </a:r>
            <a:r>
              <a:rPr lang="en-CA" sz="2400" dirty="0" smtClean="0">
                <a:latin typeface="+mj-lt"/>
              </a:rPr>
              <a:t> </a:t>
            </a:r>
            <a:r>
              <a:rPr lang="en-CA" sz="2400" dirty="0" err="1" smtClean="0">
                <a:latin typeface="+mj-lt"/>
              </a:rPr>
              <a:t>année</a:t>
            </a:r>
            <a:r>
              <a:rPr lang="en-CA" sz="2400" dirty="0" smtClean="0">
                <a:latin typeface="+mj-lt"/>
              </a:rPr>
              <a:t>, les conclusions du rapport </a:t>
            </a:r>
            <a:r>
              <a:rPr lang="en-CA" sz="2400" dirty="0" err="1" smtClean="0">
                <a:latin typeface="+mj-lt"/>
              </a:rPr>
              <a:t>guideront</a:t>
            </a:r>
            <a:r>
              <a:rPr lang="en-CA" sz="2400" dirty="0" smtClean="0">
                <a:latin typeface="+mj-lt"/>
              </a:rPr>
              <a:t> </a:t>
            </a:r>
            <a:r>
              <a:rPr lang="en-CA" sz="2400" dirty="0" err="1" smtClean="0">
                <a:latin typeface="+mj-lt"/>
              </a:rPr>
              <a:t>l’élaboration</a:t>
            </a:r>
            <a:r>
              <a:rPr lang="en-CA" sz="2400" dirty="0" smtClean="0">
                <a:latin typeface="+mj-lt"/>
              </a:rPr>
              <a:t> de plans </a:t>
            </a:r>
            <a:r>
              <a:rPr lang="en-CA" sz="2400" dirty="0" err="1" smtClean="0">
                <a:latin typeface="+mj-lt"/>
              </a:rPr>
              <a:t>d’action</a:t>
            </a:r>
            <a:r>
              <a:rPr lang="en-CA" sz="2400" dirty="0" smtClean="0">
                <a:latin typeface="+mj-lt"/>
              </a:rPr>
              <a:t> </a:t>
            </a:r>
            <a:r>
              <a:rPr lang="en-CA" sz="2400" dirty="0" err="1" smtClean="0">
                <a:latin typeface="+mj-lt"/>
              </a:rPr>
              <a:t>concrets</a:t>
            </a:r>
            <a:r>
              <a:rPr lang="en-CA" sz="2400" dirty="0" smtClean="0">
                <a:latin typeface="+mj-lt"/>
              </a:rPr>
              <a:t>.</a:t>
            </a:r>
          </a:p>
          <a:p>
            <a:pPr lvl="1">
              <a:defRPr/>
            </a:pPr>
            <a:r>
              <a:rPr lang="en-CA" sz="2200" dirty="0" smtClean="0">
                <a:latin typeface="+mj-lt"/>
              </a:rPr>
              <a:t>Six ateliers </a:t>
            </a:r>
            <a:r>
              <a:rPr lang="en-CA" sz="2200" dirty="0" err="1" smtClean="0">
                <a:latin typeface="+mj-lt"/>
              </a:rPr>
              <a:t>régionaux</a:t>
            </a:r>
            <a:r>
              <a:rPr lang="en-CA" sz="2200" dirty="0" smtClean="0">
                <a:latin typeface="+mj-lt"/>
              </a:rPr>
              <a:t>  (mars à </a:t>
            </a:r>
            <a:r>
              <a:rPr lang="en-CA" sz="2200" dirty="0" err="1" smtClean="0">
                <a:latin typeface="+mj-lt"/>
              </a:rPr>
              <a:t>juillet</a:t>
            </a:r>
            <a:r>
              <a:rPr lang="en-CA" sz="2200" dirty="0" smtClean="0">
                <a:latin typeface="+mj-lt"/>
              </a:rPr>
              <a:t> 2018)</a:t>
            </a:r>
          </a:p>
          <a:p>
            <a:pPr lvl="2">
              <a:buFont typeface="Wingdings" panose="05000000000000000000" pitchFamily="2" charset="2"/>
              <a:buChar char="§"/>
              <a:defRPr/>
            </a:pPr>
            <a:r>
              <a:rPr lang="en-CA" sz="2000" dirty="0">
                <a:latin typeface="+mj-lt"/>
              </a:rPr>
              <a:t>A</a:t>
            </a:r>
            <a:r>
              <a:rPr lang="en-CA" sz="2000" dirty="0" smtClean="0">
                <a:latin typeface="+mj-lt"/>
              </a:rPr>
              <a:t>telier </a:t>
            </a:r>
            <a:r>
              <a:rPr lang="en-CA" sz="2000" dirty="0" err="1" smtClean="0">
                <a:latin typeface="+mj-lt"/>
              </a:rPr>
              <a:t>en</a:t>
            </a:r>
            <a:r>
              <a:rPr lang="en-CA" sz="2000" dirty="0" smtClean="0">
                <a:latin typeface="+mj-lt"/>
              </a:rPr>
              <a:t> </a:t>
            </a:r>
            <a:r>
              <a:rPr lang="en-CA" sz="2000" dirty="0" err="1" smtClean="0">
                <a:latin typeface="+mj-lt"/>
              </a:rPr>
              <a:t>Amérique</a:t>
            </a:r>
            <a:r>
              <a:rPr lang="en-CA" sz="2000" dirty="0" smtClean="0">
                <a:latin typeface="+mj-lt"/>
              </a:rPr>
              <a:t> du Nord : Ottawa/Gatineau (</a:t>
            </a:r>
            <a:r>
              <a:rPr lang="en-CA" sz="2000" dirty="0" err="1" smtClean="0">
                <a:latin typeface="+mj-lt"/>
              </a:rPr>
              <a:t>avril</a:t>
            </a:r>
            <a:r>
              <a:rPr lang="en-CA" sz="2000" dirty="0" smtClean="0">
                <a:latin typeface="+mj-lt"/>
              </a:rPr>
              <a:t> 2018)</a:t>
            </a:r>
          </a:p>
          <a:p>
            <a:pPr lvl="2">
              <a:buFont typeface="Wingdings" panose="05000000000000000000" pitchFamily="2" charset="2"/>
              <a:buChar char="§"/>
              <a:defRPr/>
            </a:pPr>
            <a:endParaRPr lang="en-CA" sz="1600" dirty="0" smtClean="0">
              <a:latin typeface="+mj-lt"/>
            </a:endParaRPr>
          </a:p>
          <a:p>
            <a:pPr>
              <a:defRPr/>
            </a:pPr>
            <a:r>
              <a:rPr lang="en-CA" sz="2400" dirty="0" smtClean="0">
                <a:latin typeface="+mj-lt"/>
              </a:rPr>
              <a:t>La </a:t>
            </a:r>
            <a:r>
              <a:rPr lang="en-CA" sz="2400" dirty="0" err="1" smtClean="0">
                <a:latin typeface="+mj-lt"/>
              </a:rPr>
              <a:t>présentation</a:t>
            </a:r>
            <a:r>
              <a:rPr lang="en-CA" sz="2400" dirty="0" smtClean="0">
                <a:latin typeface="+mj-lt"/>
              </a:rPr>
              <a:t> des plans </a:t>
            </a:r>
            <a:r>
              <a:rPr lang="en-CA" sz="2400" dirty="0" err="1" smtClean="0">
                <a:latin typeface="+mj-lt"/>
              </a:rPr>
              <a:t>d’action</a:t>
            </a:r>
            <a:r>
              <a:rPr lang="en-CA" sz="2400" dirty="0" smtClean="0">
                <a:latin typeface="+mj-lt"/>
              </a:rPr>
              <a:t> </a:t>
            </a:r>
            <a:r>
              <a:rPr lang="en-CA" sz="2400" dirty="0" err="1" smtClean="0">
                <a:latin typeface="+mj-lt"/>
              </a:rPr>
              <a:t>finaux</a:t>
            </a:r>
            <a:r>
              <a:rPr lang="en-CA" sz="2400" dirty="0" smtClean="0">
                <a:latin typeface="+mj-lt"/>
              </a:rPr>
              <a:t> </a:t>
            </a:r>
            <a:r>
              <a:rPr lang="en-CA" sz="2400" dirty="0" err="1" smtClean="0">
                <a:latin typeface="+mj-lt"/>
              </a:rPr>
              <a:t>est</a:t>
            </a:r>
            <a:r>
              <a:rPr lang="en-CA" sz="2400" dirty="0" smtClean="0">
                <a:latin typeface="+mj-lt"/>
              </a:rPr>
              <a:t> </a:t>
            </a:r>
            <a:r>
              <a:rPr lang="en-CA" sz="2400" dirty="0" err="1" smtClean="0">
                <a:latin typeface="+mj-lt"/>
              </a:rPr>
              <a:t>prévue</a:t>
            </a:r>
            <a:r>
              <a:rPr lang="en-CA" sz="2400" dirty="0" smtClean="0">
                <a:latin typeface="+mj-lt"/>
              </a:rPr>
              <a:t> </a:t>
            </a:r>
            <a:r>
              <a:rPr lang="en-CA" sz="2400" dirty="0" err="1" smtClean="0">
                <a:latin typeface="+mj-lt"/>
              </a:rPr>
              <a:t>en</a:t>
            </a:r>
            <a:r>
              <a:rPr lang="en-CA" sz="2400" dirty="0" smtClean="0">
                <a:latin typeface="+mj-lt"/>
              </a:rPr>
              <a:t> mars 2019.</a:t>
            </a:r>
            <a:endParaRPr lang="en-CA" sz="2400" dirty="0">
              <a:latin typeface="+mj-lt"/>
            </a:endParaRPr>
          </a:p>
        </p:txBody>
      </p:sp>
      <p:sp>
        <p:nvSpPr>
          <p:cNvPr id="19460" name="Slide Number Placeholder 3"/>
          <p:cNvSpPr>
            <a:spLocks noGrp="1"/>
          </p:cNvSpPr>
          <p:nvPr>
            <p:ph type="sldNum" sz="quarter" idx="10"/>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4B44A975-33EE-477C-B6CD-192E94461078}" type="slidenum">
              <a:rPr lang="en-CA" altLang="en-US" sz="1200" smtClean="0">
                <a:solidFill>
                  <a:schemeClr val="bg1"/>
                </a:solidFill>
              </a:rPr>
              <a:pPr>
                <a:spcBef>
                  <a:spcPct val="0"/>
                </a:spcBef>
                <a:buFontTx/>
                <a:buNone/>
              </a:pPr>
              <a:t>26</a:t>
            </a:fld>
            <a:endParaRPr lang="en-CA" altLang="en-US" sz="1200" smtClean="0">
              <a:solidFill>
                <a:schemeClr val="bg1"/>
              </a:solidFill>
            </a:endParaRPr>
          </a:p>
        </p:txBody>
      </p:sp>
    </p:spTree>
    <p:extLst>
      <p:ext uri="{BB962C8B-B14F-4D97-AF65-F5344CB8AC3E}">
        <p14:creationId xmlns:p14="http://schemas.microsoft.com/office/powerpoint/2010/main" val="31357796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custDataLst>
              <p:tags r:id="rId1"/>
            </p:custDataLst>
          </p:nvPr>
        </p:nvSpPr>
        <p:spPr>
          <a:xfrm>
            <a:off x="982663" y="4810125"/>
            <a:ext cx="10440987" cy="1143000"/>
          </a:xfrm>
        </p:spPr>
        <p:txBody>
          <a:bodyPr/>
          <a:lstStyle/>
          <a:p>
            <a:pPr algn="r"/>
            <a:r>
              <a:rPr lang="fr-CA" altLang="en-US" b="1" dirty="0" smtClean="0"/>
              <a:t>Stratégie nationale de numérisation du patrimoine canadien</a:t>
            </a:r>
          </a:p>
        </p:txBody>
      </p:sp>
    </p:spTree>
    <p:extLst>
      <p:ext uri="{BB962C8B-B14F-4D97-AF65-F5344CB8AC3E}">
        <p14:creationId xmlns:p14="http://schemas.microsoft.com/office/powerpoint/2010/main" val="17550942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custDataLst>
              <p:tags r:id="rId1"/>
            </p:custDataLst>
          </p:nvPr>
        </p:nvSpPr>
        <p:spPr>
          <a:xfrm>
            <a:off x="119063" y="404813"/>
            <a:ext cx="11090275" cy="1079500"/>
          </a:xfrm>
        </p:spPr>
        <p:txBody>
          <a:bodyPr>
            <a:normAutofit fontScale="90000"/>
          </a:bodyPr>
          <a:lstStyle/>
          <a:p>
            <a:pPr>
              <a:defRPr/>
            </a:pPr>
            <a:r>
              <a:rPr lang="fr-CA" altLang="en-US" b="1" dirty="0" smtClean="0"/>
              <a:t>Stratégie nationale de numérisation du patrimoine canadien (SNPD) </a:t>
            </a:r>
          </a:p>
        </p:txBody>
      </p:sp>
      <p:sp>
        <p:nvSpPr>
          <p:cNvPr id="11267" name="Content Placeholder 1"/>
          <p:cNvSpPr>
            <a:spLocks noGrp="1"/>
          </p:cNvSpPr>
          <p:nvPr>
            <p:ph idx="1"/>
            <p:custDataLst>
              <p:tags r:id="rId2"/>
            </p:custDataLst>
          </p:nvPr>
        </p:nvSpPr>
        <p:spPr>
          <a:xfrm>
            <a:off x="119062" y="1484313"/>
            <a:ext cx="12072938" cy="4425950"/>
          </a:xfrm>
        </p:spPr>
        <p:txBody>
          <a:bodyPr/>
          <a:lstStyle/>
          <a:p>
            <a:r>
              <a:rPr lang="fr-CA" altLang="en-US" sz="2400" dirty="0" smtClean="0">
                <a:solidFill>
                  <a:srgbClr val="000000"/>
                </a:solidFill>
                <a:latin typeface="Arial" panose="020B0604020202020204" pitchFamily="34" charset="0"/>
              </a:rPr>
              <a:t>Depuis le printemps 2017 : </a:t>
            </a:r>
          </a:p>
          <a:p>
            <a:pPr lvl="1"/>
            <a:r>
              <a:rPr lang="fr-CA" altLang="en-US" sz="2000" dirty="0" smtClean="0">
                <a:solidFill>
                  <a:srgbClr val="000000"/>
                </a:solidFill>
                <a:latin typeface="Arial" panose="020B0604020202020204" pitchFamily="34" charset="0"/>
              </a:rPr>
              <a:t>La SNPD s’est jointe à un consortium sur les </a:t>
            </a:r>
            <a:r>
              <a:rPr lang="fr-CA" altLang="en-US" sz="2000" dirty="0" smtClean="0">
                <a:latin typeface="Arial" panose="020B0604020202020204" pitchFamily="34" charset="0"/>
              </a:rPr>
              <a:t>déclarations de droits d’auteur (</a:t>
            </a:r>
            <a:r>
              <a:rPr lang="fr-CA" altLang="en-US" sz="2000" dirty="0" smtClean="0">
                <a:latin typeface="Arial" panose="020B0604020202020204" pitchFamily="34" charset="0"/>
                <a:hlinkClick r:id="rId5"/>
              </a:rPr>
              <a:t>RightsStatements.org</a:t>
            </a:r>
            <a:r>
              <a:rPr lang="fr-CA" altLang="en-US" sz="2000" dirty="0" smtClean="0">
                <a:latin typeface="Arial" panose="020B0604020202020204" pitchFamily="34" charset="0"/>
              </a:rPr>
              <a:t>) </a:t>
            </a:r>
            <a:r>
              <a:rPr lang="fr-CA" altLang="en-US" sz="2000" dirty="0" smtClean="0">
                <a:solidFill>
                  <a:srgbClr val="000000"/>
                </a:solidFill>
                <a:latin typeface="Arial" panose="020B0604020202020204" pitchFamily="34" charset="0"/>
              </a:rPr>
              <a:t>dirigé par la </a:t>
            </a:r>
            <a:r>
              <a:rPr lang="en-US" altLang="en-US" sz="2000" dirty="0" smtClean="0">
                <a:solidFill>
                  <a:srgbClr val="000000"/>
                </a:solidFill>
                <a:latin typeface="Arial" panose="020B0604020202020204" pitchFamily="34" charset="0"/>
              </a:rPr>
              <a:t>Digital Public Library of America (DPLA) </a:t>
            </a:r>
            <a:r>
              <a:rPr lang="fr-CA" altLang="en-US" sz="2000" dirty="0" smtClean="0">
                <a:solidFill>
                  <a:srgbClr val="000000"/>
                </a:solidFill>
                <a:latin typeface="Arial" panose="020B0604020202020204" pitchFamily="34" charset="0"/>
              </a:rPr>
              <a:t>et </a:t>
            </a:r>
            <a:r>
              <a:rPr lang="fr-CA" altLang="en-US" sz="2000" dirty="0" err="1" smtClean="0">
                <a:solidFill>
                  <a:srgbClr val="000000"/>
                </a:solidFill>
                <a:latin typeface="Arial" panose="020B0604020202020204" pitchFamily="34" charset="0"/>
              </a:rPr>
              <a:t>Europeana</a:t>
            </a:r>
            <a:r>
              <a:rPr lang="fr-CA" altLang="en-US" sz="2000" dirty="0" smtClean="0">
                <a:solidFill>
                  <a:srgbClr val="000000"/>
                </a:solidFill>
                <a:latin typeface="Arial" panose="020B0604020202020204" pitchFamily="34" charset="0"/>
              </a:rPr>
              <a:t>. </a:t>
            </a:r>
          </a:p>
          <a:p>
            <a:pPr lvl="1"/>
            <a:r>
              <a:rPr lang="fr-CA" altLang="en-US" sz="2000" dirty="0" smtClean="0">
                <a:solidFill>
                  <a:schemeClr val="tx2"/>
                </a:solidFill>
                <a:latin typeface="Arial" panose="020B0604020202020204" pitchFamily="34" charset="0"/>
              </a:rPr>
              <a:t>Un appel d’intérêt a été lancé – 50 « GLAM » se sont engagés à participer </a:t>
            </a:r>
            <a:r>
              <a:rPr lang="fr-CA" altLang="en-US" sz="2000" dirty="0">
                <a:solidFill>
                  <a:schemeClr val="tx2"/>
                </a:solidFill>
                <a:latin typeface="Arial" panose="020B0604020202020204" pitchFamily="34" charset="0"/>
              </a:rPr>
              <a:t>à</a:t>
            </a:r>
            <a:r>
              <a:rPr lang="fr-CA" altLang="en-US" sz="2000" dirty="0" smtClean="0">
                <a:solidFill>
                  <a:schemeClr val="tx2"/>
                </a:solidFill>
                <a:latin typeface="Arial" panose="020B0604020202020204" pitchFamily="34" charset="0"/>
              </a:rPr>
              <a:t> la SNPD. </a:t>
            </a:r>
          </a:p>
          <a:p>
            <a:pPr lvl="1"/>
            <a:r>
              <a:rPr lang="fr-FR" altLang="en-US" sz="2000" dirty="0" smtClean="0">
                <a:solidFill>
                  <a:schemeClr val="tx2"/>
                </a:solidFill>
                <a:latin typeface="Arial" panose="020B0604020202020204" pitchFamily="34" charset="0"/>
              </a:rPr>
              <a:t>1,1 million de dollars ont été reçus de donateurs privés. </a:t>
            </a:r>
            <a:endParaRPr lang="fr-CA" altLang="en-US" sz="2000" dirty="0" smtClean="0">
              <a:solidFill>
                <a:schemeClr val="tx2"/>
              </a:solidFill>
              <a:latin typeface="Arial" panose="020B0604020202020204" pitchFamily="34" charset="0"/>
            </a:endParaRPr>
          </a:p>
          <a:p>
            <a:pPr lvl="1"/>
            <a:r>
              <a:rPr lang="fr-CA" altLang="en-US" sz="2000" dirty="0" smtClean="0">
                <a:solidFill>
                  <a:srgbClr val="000000"/>
                </a:solidFill>
                <a:latin typeface="Arial" panose="020B0604020202020204" pitchFamily="34" charset="0"/>
              </a:rPr>
              <a:t>Le comité directeur s’est réuni à sept reprises; les procès-verbaux sont disponibles sur le site Web</a:t>
            </a:r>
            <a:r>
              <a:rPr lang="en-CA" altLang="en-US" sz="2000" dirty="0" smtClean="0">
                <a:solidFill>
                  <a:srgbClr val="000000"/>
                </a:solidFill>
                <a:latin typeface="Arial" panose="020B0604020202020204" pitchFamily="34" charset="0"/>
              </a:rPr>
              <a:t>.</a:t>
            </a:r>
            <a:endParaRPr lang="fr-CA" altLang="en-US" sz="2000" dirty="0" smtClean="0">
              <a:latin typeface="Arial" panose="020B0604020202020204" pitchFamily="34" charset="0"/>
            </a:endParaRPr>
          </a:p>
          <a:p>
            <a:pPr lvl="1"/>
            <a:r>
              <a:rPr lang="fr-CA" altLang="en-US" sz="2000" dirty="0" smtClean="0">
                <a:latin typeface="Arial" panose="020B0604020202020204" pitchFamily="34" charset="0"/>
              </a:rPr>
              <a:t>Avancement des projets fondamentaux :</a:t>
            </a:r>
          </a:p>
          <a:p>
            <a:pPr lvl="2">
              <a:buFont typeface="Wingdings" panose="05000000000000000000" pitchFamily="2" charset="2"/>
              <a:buChar char="§"/>
            </a:pPr>
            <a:r>
              <a:rPr lang="fr-CA" altLang="en-US" sz="1800" dirty="0" smtClean="0">
                <a:latin typeface="Arial" panose="020B0604020202020204" pitchFamily="34" charset="0"/>
              </a:rPr>
              <a:t>Projet-pilote des journaux – La consultation est terminée et la numérisation de titres autochtones a débuté.</a:t>
            </a:r>
          </a:p>
          <a:p>
            <a:pPr lvl="2">
              <a:buFont typeface="Wingdings" panose="05000000000000000000" pitchFamily="2" charset="2"/>
              <a:buChar char="§"/>
            </a:pPr>
            <a:r>
              <a:rPr lang="fr-CA" altLang="en-US" sz="1800" dirty="0" smtClean="0">
                <a:latin typeface="Arial" panose="020B0604020202020204" pitchFamily="34" charset="0"/>
              </a:rPr>
              <a:t>Établissement des normes – Les normes nationales ont été déterminées et un modèle commun de données a été élaboré.</a:t>
            </a:r>
          </a:p>
          <a:p>
            <a:pPr lvl="2">
              <a:buFont typeface="Wingdings" panose="05000000000000000000" pitchFamily="2" charset="2"/>
              <a:buChar char="§"/>
            </a:pPr>
            <a:r>
              <a:rPr lang="fr-CA" altLang="en-US" sz="1800" dirty="0" smtClean="0">
                <a:latin typeface="Arial" panose="020B0604020202020204" pitchFamily="34" charset="0"/>
              </a:rPr>
              <a:t>Plateforme de découverte – Un prototype a été développé.</a:t>
            </a:r>
          </a:p>
          <a:p>
            <a:pPr lvl="2">
              <a:buFont typeface="Wingdings" panose="05000000000000000000" pitchFamily="2" charset="2"/>
              <a:buChar char="§"/>
            </a:pPr>
            <a:r>
              <a:rPr lang="fr-CA" altLang="en-US" sz="1800" dirty="0" smtClean="0">
                <a:latin typeface="Arial" panose="020B0604020202020204" pitchFamily="34" charset="0"/>
              </a:rPr>
              <a:t>Stratégie en matière de contenu – Un document a été rédigé afin de dégager les principes communs ainsi que le point de départ.</a:t>
            </a:r>
          </a:p>
        </p:txBody>
      </p:sp>
      <p:sp>
        <p:nvSpPr>
          <p:cNvPr id="11268" name="Slide Number Placeholder 1"/>
          <p:cNvSpPr>
            <a:spLocks noGrp="1"/>
          </p:cNvSpPr>
          <p:nvPr>
            <p:ph type="sldNum" sz="quarter" idx="10"/>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723AA1B8-3682-408F-BF92-1A846321B202}" type="slidenum">
              <a:rPr lang="en-CA" altLang="en-US" sz="1200" smtClean="0">
                <a:solidFill>
                  <a:srgbClr val="FFFFFF"/>
                </a:solidFill>
              </a:rPr>
              <a:pPr>
                <a:spcBef>
                  <a:spcPct val="0"/>
                </a:spcBef>
                <a:buFontTx/>
                <a:buNone/>
              </a:pPr>
              <a:t>28</a:t>
            </a:fld>
            <a:endParaRPr lang="en-CA" altLang="en-US" sz="1200" dirty="0" smtClean="0">
              <a:solidFill>
                <a:srgbClr val="FFFFFF"/>
              </a:solidFill>
            </a:endParaRPr>
          </a:p>
        </p:txBody>
      </p:sp>
    </p:spTree>
    <p:extLst>
      <p:ext uri="{BB962C8B-B14F-4D97-AF65-F5344CB8AC3E}">
        <p14:creationId xmlns:p14="http://schemas.microsoft.com/office/powerpoint/2010/main" val="4240738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custDataLst>
              <p:tags r:id="rId1"/>
            </p:custDataLst>
          </p:nvPr>
        </p:nvSpPr>
        <p:spPr>
          <a:xfrm>
            <a:off x="119063" y="404813"/>
            <a:ext cx="11090275" cy="1079500"/>
          </a:xfrm>
        </p:spPr>
        <p:txBody>
          <a:bodyPr>
            <a:normAutofit fontScale="90000"/>
          </a:bodyPr>
          <a:lstStyle/>
          <a:p>
            <a:pPr>
              <a:defRPr/>
            </a:pPr>
            <a:r>
              <a:rPr lang="fr-CA" altLang="en-US" b="1" dirty="0" smtClean="0"/>
              <a:t>Stratégie nationale de numérisation du patrimoine canadien (SNPD) </a:t>
            </a:r>
          </a:p>
        </p:txBody>
      </p:sp>
      <p:sp>
        <p:nvSpPr>
          <p:cNvPr id="11267" name="Content Placeholder 1"/>
          <p:cNvSpPr>
            <a:spLocks noGrp="1"/>
          </p:cNvSpPr>
          <p:nvPr>
            <p:ph idx="1"/>
            <p:custDataLst>
              <p:tags r:id="rId2"/>
            </p:custDataLst>
          </p:nvPr>
        </p:nvSpPr>
        <p:spPr>
          <a:xfrm>
            <a:off x="299243" y="1645444"/>
            <a:ext cx="11593513" cy="4425950"/>
          </a:xfrm>
        </p:spPr>
        <p:txBody>
          <a:bodyPr/>
          <a:lstStyle/>
          <a:p>
            <a:pPr>
              <a:defRPr/>
            </a:pPr>
            <a:r>
              <a:rPr lang="fr-CA" altLang="en-US" sz="2400" dirty="0">
                <a:solidFill>
                  <a:srgbClr val="000000"/>
                </a:solidFill>
                <a:latin typeface="+mj-lt"/>
              </a:rPr>
              <a:t>Prochaines étapes </a:t>
            </a:r>
            <a:r>
              <a:rPr lang="fr-CA" altLang="en-US" sz="2400" dirty="0" smtClean="0">
                <a:solidFill>
                  <a:srgbClr val="000000"/>
                </a:solidFill>
                <a:latin typeface="+mj-lt"/>
              </a:rPr>
              <a:t>(hiver/printemps </a:t>
            </a:r>
            <a:r>
              <a:rPr lang="fr-CA" altLang="en-US" sz="2400" dirty="0">
                <a:solidFill>
                  <a:srgbClr val="000000"/>
                </a:solidFill>
                <a:latin typeface="+mj-lt"/>
              </a:rPr>
              <a:t>2018)</a:t>
            </a:r>
          </a:p>
          <a:p>
            <a:pPr lvl="1">
              <a:defRPr/>
            </a:pPr>
            <a:r>
              <a:rPr lang="fr-CA" altLang="en-US" sz="2000" dirty="0">
                <a:latin typeface="+mj-lt"/>
              </a:rPr>
              <a:t>Réunion du comité directeur en personne prévue </a:t>
            </a:r>
            <a:r>
              <a:rPr lang="fr-CA" altLang="en-US" sz="2000" dirty="0" smtClean="0">
                <a:latin typeface="+mj-lt"/>
              </a:rPr>
              <a:t>le 31 janvier 2018.</a:t>
            </a:r>
            <a:endParaRPr lang="fr-CA" altLang="en-US" sz="2000" dirty="0">
              <a:latin typeface="+mj-lt"/>
            </a:endParaRPr>
          </a:p>
          <a:p>
            <a:pPr lvl="1">
              <a:defRPr/>
            </a:pPr>
            <a:r>
              <a:rPr lang="fr-FR" altLang="en-US" sz="2000" dirty="0" smtClean="0">
                <a:latin typeface="+mj-lt"/>
              </a:rPr>
              <a:t>Lancement d’un volet </a:t>
            </a:r>
            <a:r>
              <a:rPr lang="fr-FR" altLang="en-US" sz="2000" dirty="0">
                <a:latin typeface="+mj-lt"/>
              </a:rPr>
              <a:t>de financement </a:t>
            </a:r>
            <a:r>
              <a:rPr lang="fr-FR" altLang="en-US" sz="2000" dirty="0" smtClean="0">
                <a:latin typeface="+mj-lt"/>
              </a:rPr>
              <a:t>à </a:t>
            </a:r>
            <a:r>
              <a:rPr lang="fr-FR" altLang="en-US" sz="2000" dirty="0">
                <a:latin typeface="+mj-lt"/>
              </a:rPr>
              <a:t>l’appui </a:t>
            </a:r>
            <a:r>
              <a:rPr lang="fr-FR" altLang="en-US" sz="2000" dirty="0" smtClean="0">
                <a:latin typeface="+mj-lt"/>
              </a:rPr>
              <a:t>de la numérisation des </a:t>
            </a:r>
            <a:r>
              <a:rPr lang="fr-CA" altLang="en-US" sz="2000" dirty="0" smtClean="0">
                <a:solidFill>
                  <a:schemeClr val="tx2"/>
                </a:solidFill>
                <a:latin typeface="Arial" panose="020B0604020202020204" pitchFamily="34" charset="0"/>
              </a:rPr>
              <a:t>« GLAM »</a:t>
            </a:r>
            <a:r>
              <a:rPr lang="fr-FR" altLang="en-US" sz="2000" dirty="0" smtClean="0">
                <a:latin typeface="+mj-lt"/>
              </a:rPr>
              <a:t>. </a:t>
            </a:r>
            <a:endParaRPr lang="fr-CA" altLang="en-US" sz="2000" dirty="0" smtClean="0">
              <a:latin typeface="+mj-lt"/>
            </a:endParaRPr>
          </a:p>
          <a:p>
            <a:pPr lvl="1">
              <a:defRPr/>
            </a:pPr>
            <a:r>
              <a:rPr lang="fr-CA" altLang="en-US" sz="2000" dirty="0" smtClean="0">
                <a:latin typeface="+mj-lt"/>
              </a:rPr>
              <a:t>Lancement </a:t>
            </a:r>
            <a:r>
              <a:rPr lang="fr-CA" altLang="en-US" sz="2000" dirty="0">
                <a:latin typeface="+mj-lt"/>
              </a:rPr>
              <a:t>d’une campagne visant à sensibiliser et à mobiliser un plus grand nombre de communautés.</a:t>
            </a:r>
          </a:p>
          <a:p>
            <a:pPr lvl="1">
              <a:defRPr/>
            </a:pPr>
            <a:r>
              <a:rPr lang="fr-CA" altLang="en-US" sz="2000" dirty="0">
                <a:latin typeface="+mj-lt"/>
              </a:rPr>
              <a:t>Recherche d’autres possibilités de financement.</a:t>
            </a:r>
          </a:p>
          <a:p>
            <a:pPr lvl="1">
              <a:defRPr/>
            </a:pPr>
            <a:r>
              <a:rPr lang="fr-CA" sz="2000" dirty="0">
                <a:latin typeface="+mj-lt"/>
              </a:rPr>
              <a:t>Avancements envisagés des projets fondamentaux :</a:t>
            </a:r>
          </a:p>
          <a:p>
            <a:pPr lvl="2">
              <a:buFont typeface="Wingdings" panose="05000000000000000000" pitchFamily="2" charset="2"/>
              <a:buChar char="§"/>
              <a:defRPr/>
            </a:pPr>
            <a:r>
              <a:rPr lang="fr-CA" altLang="en-US" sz="1800" dirty="0">
                <a:latin typeface="+mj-lt"/>
              </a:rPr>
              <a:t>Projet-pilote des journaux – Publication en ligne de titres de journaux autochtones numérisés;</a:t>
            </a:r>
          </a:p>
          <a:p>
            <a:pPr lvl="2">
              <a:buFont typeface="Wingdings" panose="05000000000000000000" pitchFamily="2" charset="2"/>
              <a:buChar char="§"/>
              <a:defRPr/>
            </a:pPr>
            <a:r>
              <a:rPr lang="fr-CA" altLang="en-US" sz="1800" dirty="0">
                <a:latin typeface="+mj-lt"/>
              </a:rPr>
              <a:t>Établissement des normes – Communication des normes préliminaires en vue d’obtenir des commentaires du public;</a:t>
            </a:r>
          </a:p>
          <a:p>
            <a:pPr lvl="2">
              <a:buFont typeface="Wingdings" panose="05000000000000000000" pitchFamily="2" charset="2"/>
              <a:buChar char="§"/>
              <a:defRPr/>
            </a:pPr>
            <a:r>
              <a:rPr lang="fr-CA" altLang="en-US" sz="1800" dirty="0">
                <a:latin typeface="+mj-lt"/>
              </a:rPr>
              <a:t>Plateforme de découverte – Diffusion du prototype et essais;</a:t>
            </a:r>
          </a:p>
          <a:p>
            <a:pPr lvl="2">
              <a:buFont typeface="Wingdings" panose="05000000000000000000" pitchFamily="2" charset="2"/>
              <a:buChar char="§"/>
              <a:defRPr/>
            </a:pPr>
            <a:r>
              <a:rPr lang="fr-CA" altLang="en-US" sz="1800" dirty="0" smtClean="0">
                <a:latin typeface="+mj-lt"/>
              </a:rPr>
              <a:t>Priorités– </a:t>
            </a:r>
            <a:r>
              <a:rPr lang="fr-CA" altLang="en-US" sz="1800" dirty="0">
                <a:latin typeface="+mj-lt"/>
              </a:rPr>
              <a:t>Étude de la communauté afin </a:t>
            </a:r>
            <a:r>
              <a:rPr lang="fr-CA" altLang="en-US" sz="1800" dirty="0" smtClean="0">
                <a:latin typeface="+mj-lt"/>
              </a:rPr>
              <a:t>d’identifier des projets;</a:t>
            </a:r>
            <a:endParaRPr lang="fr-CA" altLang="en-US" sz="1800" dirty="0">
              <a:latin typeface="+mj-lt"/>
            </a:endParaRPr>
          </a:p>
          <a:p>
            <a:pPr lvl="2">
              <a:buFont typeface="Wingdings" panose="05000000000000000000" pitchFamily="2" charset="2"/>
              <a:buChar char="§"/>
              <a:defRPr/>
            </a:pPr>
            <a:r>
              <a:rPr lang="fr-CA" altLang="en-US" sz="1800" dirty="0">
                <a:latin typeface="+mj-lt"/>
              </a:rPr>
              <a:t>Stratégie en matière de contenu – Rétroaction du public</a:t>
            </a:r>
            <a:r>
              <a:rPr lang="fr-CA" sz="1800" dirty="0">
                <a:latin typeface="+mj-lt"/>
              </a:rPr>
              <a:t>.</a:t>
            </a:r>
            <a:endParaRPr lang="fr-CA" altLang="en-US" sz="1800" dirty="0">
              <a:latin typeface="+mj-lt"/>
            </a:endParaRPr>
          </a:p>
        </p:txBody>
      </p:sp>
      <p:sp>
        <p:nvSpPr>
          <p:cNvPr id="12292" name="Slide Number Placeholder 1"/>
          <p:cNvSpPr>
            <a:spLocks noGrp="1"/>
          </p:cNvSpPr>
          <p:nvPr>
            <p:ph type="sldNum" sz="quarter" idx="10"/>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F64D7A47-F31D-47D3-BFA6-B13238B2433D}" type="slidenum">
              <a:rPr lang="en-CA" altLang="en-US" sz="1200" smtClean="0">
                <a:solidFill>
                  <a:srgbClr val="FFFFFF"/>
                </a:solidFill>
              </a:rPr>
              <a:pPr>
                <a:spcBef>
                  <a:spcPct val="0"/>
                </a:spcBef>
                <a:buFontTx/>
                <a:buNone/>
              </a:pPr>
              <a:t>29</a:t>
            </a:fld>
            <a:endParaRPr lang="en-CA" altLang="en-US" sz="1200" smtClean="0">
              <a:solidFill>
                <a:srgbClr val="FFFFFF"/>
              </a:solidFill>
            </a:endParaRPr>
          </a:p>
        </p:txBody>
      </p:sp>
    </p:spTree>
    <p:extLst>
      <p:ext uri="{BB962C8B-B14F-4D97-AF65-F5344CB8AC3E}">
        <p14:creationId xmlns:p14="http://schemas.microsoft.com/office/powerpoint/2010/main" val="1588353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custDataLst>
              <p:tags r:id="rId1"/>
            </p:custDataLst>
          </p:nvPr>
        </p:nvSpPr>
        <p:spPr>
          <a:xfrm>
            <a:off x="1103313" y="404813"/>
            <a:ext cx="9601200" cy="1079500"/>
          </a:xfrm>
        </p:spPr>
        <p:txBody>
          <a:bodyPr>
            <a:normAutofit/>
          </a:bodyPr>
          <a:lstStyle/>
          <a:p>
            <a:r>
              <a:rPr lang="fr-FR" altLang="en-US" sz="3400" b="1" dirty="0" smtClean="0"/>
              <a:t>Mise en </a:t>
            </a:r>
            <a:r>
              <a:rPr lang="fr-FR" altLang="en-US" sz="3400" b="1" dirty="0" err="1" smtClean="0"/>
              <a:t>oeuvre</a:t>
            </a:r>
            <a:r>
              <a:rPr lang="fr-FR" altLang="en-US" sz="3400" b="1" dirty="0" smtClean="0"/>
              <a:t> d’OCLC et jalons</a:t>
            </a:r>
            <a:endParaRPr lang="en-CA" altLang="en-US" sz="3400" b="1" dirty="0" smtClean="0"/>
          </a:p>
        </p:txBody>
      </p:sp>
      <p:sp>
        <p:nvSpPr>
          <p:cNvPr id="3" name="Content Placeholder 2"/>
          <p:cNvSpPr>
            <a:spLocks noGrp="1"/>
          </p:cNvSpPr>
          <p:nvPr>
            <p:ph idx="1"/>
            <p:custDataLst>
              <p:tags r:id="rId2"/>
            </p:custDataLst>
          </p:nvPr>
        </p:nvSpPr>
        <p:spPr>
          <a:xfrm>
            <a:off x="609600" y="1600200"/>
            <a:ext cx="11247438" cy="460375"/>
          </a:xfrm>
        </p:spPr>
        <p:txBody>
          <a:bodyPr/>
          <a:lstStyle/>
          <a:p>
            <a:pPr>
              <a:defRPr/>
            </a:pPr>
            <a:r>
              <a:rPr lang="en-CA" altLang="en-US" sz="2400" dirty="0" err="1" smtClean="0">
                <a:latin typeface="+mj-lt"/>
              </a:rPr>
              <a:t>L’échéancier</a:t>
            </a:r>
            <a:r>
              <a:rPr lang="en-CA" altLang="en-US" sz="2400" dirty="0" smtClean="0">
                <a:latin typeface="+mj-lt"/>
              </a:rPr>
              <a:t> de </a:t>
            </a:r>
            <a:r>
              <a:rPr lang="en-CA" altLang="en-US" sz="2400" dirty="0" err="1" smtClean="0">
                <a:latin typeface="+mj-lt"/>
              </a:rPr>
              <a:t>mise</a:t>
            </a:r>
            <a:r>
              <a:rPr lang="en-CA" altLang="en-US" sz="2400" dirty="0" smtClean="0">
                <a:latin typeface="+mj-lt"/>
              </a:rPr>
              <a:t> </a:t>
            </a:r>
            <a:r>
              <a:rPr lang="en-CA" altLang="en-US" sz="2400" dirty="0" err="1" smtClean="0">
                <a:latin typeface="+mj-lt"/>
              </a:rPr>
              <a:t>en</a:t>
            </a:r>
            <a:r>
              <a:rPr lang="en-CA" altLang="en-US" sz="2400" dirty="0" smtClean="0">
                <a:latin typeface="+mj-lt"/>
              </a:rPr>
              <a:t> </a:t>
            </a:r>
            <a:r>
              <a:rPr lang="en-CA" altLang="en-US" sz="2400" dirty="0" err="1" smtClean="0">
                <a:latin typeface="+mj-lt"/>
              </a:rPr>
              <a:t>œuvre</a:t>
            </a:r>
            <a:r>
              <a:rPr lang="en-CA" altLang="en-US" sz="2400" dirty="0" smtClean="0">
                <a:latin typeface="+mj-lt"/>
              </a:rPr>
              <a:t> du </a:t>
            </a:r>
            <a:r>
              <a:rPr lang="en-CA" altLang="en-US" sz="2400" dirty="0" err="1" smtClean="0">
                <a:latin typeface="+mj-lt"/>
              </a:rPr>
              <a:t>projet</a:t>
            </a:r>
            <a:r>
              <a:rPr lang="en-CA" altLang="en-US" sz="2400" dirty="0" smtClean="0">
                <a:latin typeface="+mj-lt"/>
              </a:rPr>
              <a:t> a </a:t>
            </a:r>
            <a:r>
              <a:rPr lang="en-CA" altLang="en-US" sz="2400" dirty="0" err="1" smtClean="0">
                <a:latin typeface="+mj-lt"/>
              </a:rPr>
              <a:t>été</a:t>
            </a:r>
            <a:r>
              <a:rPr lang="en-CA" altLang="en-US" sz="2400" dirty="0" smtClean="0">
                <a:latin typeface="+mj-lt"/>
              </a:rPr>
              <a:t> </a:t>
            </a:r>
            <a:r>
              <a:rPr lang="en-CA" altLang="en-US" sz="2400" dirty="0" err="1" smtClean="0">
                <a:latin typeface="+mj-lt"/>
              </a:rPr>
              <a:t>finalis</a:t>
            </a:r>
            <a:r>
              <a:rPr lang="en-CA" altLang="en-US" sz="2400" dirty="0" err="1">
                <a:latin typeface="+mj-lt"/>
              </a:rPr>
              <a:t>é</a:t>
            </a:r>
            <a:r>
              <a:rPr lang="en-CA" altLang="en-US" sz="2400" dirty="0" smtClean="0">
                <a:latin typeface="+mj-lt"/>
              </a:rPr>
              <a:t> </a:t>
            </a:r>
            <a:r>
              <a:rPr lang="en-CA" altLang="en-US" sz="2400" dirty="0" err="1" smtClean="0">
                <a:latin typeface="+mj-lt"/>
              </a:rPr>
              <a:t>en</a:t>
            </a:r>
            <a:r>
              <a:rPr lang="en-CA" altLang="en-US" sz="2400" dirty="0" smtClean="0">
                <a:latin typeface="+mj-lt"/>
              </a:rPr>
              <a:t> </a:t>
            </a:r>
            <a:r>
              <a:rPr lang="en-CA" altLang="en-US" sz="2400" dirty="0" err="1" smtClean="0">
                <a:latin typeface="+mj-lt"/>
              </a:rPr>
              <a:t>août</a:t>
            </a:r>
            <a:r>
              <a:rPr lang="en-CA" altLang="en-US" sz="2400" dirty="0" smtClean="0">
                <a:latin typeface="+mj-lt"/>
              </a:rPr>
              <a:t> 2017.</a:t>
            </a:r>
          </a:p>
          <a:p>
            <a:pPr>
              <a:defRPr/>
            </a:pPr>
            <a:endParaRPr lang="en-CA" altLang="en-US" sz="1800" dirty="0" smtClean="0">
              <a:latin typeface="+mj-lt"/>
            </a:endParaRPr>
          </a:p>
        </p:txBody>
      </p:sp>
      <p:sp>
        <p:nvSpPr>
          <p:cNvPr id="15364" name="Slide Number Placeholder 3"/>
          <p:cNvSpPr>
            <a:spLocks noGrp="1"/>
          </p:cNvSpPr>
          <p:nvPr>
            <p:ph type="sldNum" sz="quarter" idx="10"/>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51132E4B-322E-4002-8ECF-B4F504B60A41}" type="slidenum">
              <a:rPr lang="en-CA" altLang="en-US" sz="1200" smtClean="0">
                <a:solidFill>
                  <a:srgbClr val="FFFFFF"/>
                </a:solidFill>
              </a:rPr>
              <a:pPr>
                <a:spcBef>
                  <a:spcPct val="0"/>
                </a:spcBef>
                <a:buFontTx/>
                <a:buNone/>
              </a:pPr>
              <a:t>3</a:t>
            </a:fld>
            <a:endParaRPr lang="en-CA" altLang="en-US" sz="1200" smtClean="0">
              <a:solidFill>
                <a:srgbClr val="FFFFFF"/>
              </a:solidFill>
            </a:endParaRPr>
          </a:p>
        </p:txBody>
      </p:sp>
      <p:graphicFrame>
        <p:nvGraphicFramePr>
          <p:cNvPr id="6" name="Table 5"/>
          <p:cNvGraphicFramePr>
            <a:graphicFrameLocks noGrp="1"/>
          </p:cNvGraphicFramePr>
          <p:nvPr>
            <p:custDataLst>
              <p:tags r:id="rId4"/>
            </p:custDataLst>
            <p:extLst>
              <p:ext uri="{D42A27DB-BD31-4B8C-83A1-F6EECF244321}">
                <p14:modId xmlns:p14="http://schemas.microsoft.com/office/powerpoint/2010/main" val="619634012"/>
              </p:ext>
            </p:extLst>
          </p:nvPr>
        </p:nvGraphicFramePr>
        <p:xfrm>
          <a:off x="169863" y="2349500"/>
          <a:ext cx="11817350" cy="4012675"/>
        </p:xfrm>
        <a:graphic>
          <a:graphicData uri="http://schemas.openxmlformats.org/drawingml/2006/table">
            <a:tbl>
              <a:tblPr firstRow="1" bandRow="1">
                <a:tableStyleId>{5C22544A-7EE6-4342-B048-85BDC9FD1C3A}</a:tableStyleId>
              </a:tblPr>
              <a:tblGrid>
                <a:gridCol w="1215765">
                  <a:extLst>
                    <a:ext uri="{9D8B030D-6E8A-4147-A177-3AD203B41FA5}">
                      <a16:colId xmlns:a16="http://schemas.microsoft.com/office/drawing/2014/main" val="3066628689"/>
                    </a:ext>
                  </a:extLst>
                </a:gridCol>
                <a:gridCol w="8084790">
                  <a:extLst>
                    <a:ext uri="{9D8B030D-6E8A-4147-A177-3AD203B41FA5}">
                      <a16:colId xmlns:a16="http://schemas.microsoft.com/office/drawing/2014/main" val="1766691580"/>
                    </a:ext>
                  </a:extLst>
                </a:gridCol>
                <a:gridCol w="2516795">
                  <a:extLst>
                    <a:ext uri="{9D8B030D-6E8A-4147-A177-3AD203B41FA5}">
                      <a16:colId xmlns:a16="http://schemas.microsoft.com/office/drawing/2014/main" val="3037745291"/>
                    </a:ext>
                  </a:extLst>
                </a:gridCol>
              </a:tblGrid>
              <a:tr h="534873">
                <a:tc>
                  <a:txBody>
                    <a:bodyPr/>
                    <a:lstStyle/>
                    <a:p>
                      <a:r>
                        <a:rPr lang="en-CA" sz="2000" dirty="0" smtClean="0">
                          <a:solidFill>
                            <a:schemeClr val="tx1"/>
                          </a:solidFill>
                          <a:latin typeface="+mj-lt"/>
                        </a:rPr>
                        <a:t>Phase</a:t>
                      </a:r>
                      <a:endParaRPr lang="en-CA" sz="2000" dirty="0">
                        <a:solidFill>
                          <a:schemeClr val="tx1"/>
                        </a:solidFill>
                        <a:latin typeface="+mj-lt"/>
                      </a:endParaRPr>
                    </a:p>
                  </a:txBody>
                  <a:tcPr marL="91450" marR="91450" marT="45717" marB="45717"/>
                </a:tc>
                <a:tc>
                  <a:txBody>
                    <a:bodyPr/>
                    <a:lstStyle/>
                    <a:p>
                      <a:r>
                        <a:rPr lang="en-CA" sz="2000" dirty="0" smtClean="0">
                          <a:solidFill>
                            <a:schemeClr val="tx1"/>
                          </a:solidFill>
                          <a:latin typeface="+mj-lt"/>
                        </a:rPr>
                        <a:t>Description</a:t>
                      </a:r>
                      <a:endParaRPr lang="en-CA" sz="2000" dirty="0">
                        <a:solidFill>
                          <a:schemeClr val="tx1"/>
                        </a:solidFill>
                        <a:latin typeface="+mj-lt"/>
                      </a:endParaRPr>
                    </a:p>
                  </a:txBody>
                  <a:tcPr marL="91450" marR="91450" marT="45717" marB="45717"/>
                </a:tc>
                <a:tc>
                  <a:txBody>
                    <a:bodyPr/>
                    <a:lstStyle/>
                    <a:p>
                      <a:r>
                        <a:rPr lang="en-CA" sz="2000" dirty="0" smtClean="0">
                          <a:solidFill>
                            <a:schemeClr val="tx1"/>
                          </a:solidFill>
                          <a:latin typeface="+mj-lt"/>
                        </a:rPr>
                        <a:t>Date de fin </a:t>
                      </a:r>
                      <a:r>
                        <a:rPr lang="en-CA" sz="2000" dirty="0" err="1" smtClean="0">
                          <a:solidFill>
                            <a:schemeClr val="tx1"/>
                          </a:solidFill>
                          <a:latin typeface="+mj-lt"/>
                        </a:rPr>
                        <a:t>prévue</a:t>
                      </a:r>
                      <a:endParaRPr lang="en-CA" sz="2000" dirty="0">
                        <a:solidFill>
                          <a:schemeClr val="tx1"/>
                        </a:solidFill>
                        <a:latin typeface="+mj-lt"/>
                      </a:endParaRPr>
                    </a:p>
                  </a:txBody>
                  <a:tcPr marL="91450" marR="91450" marT="45717" marB="45717"/>
                </a:tc>
                <a:extLst>
                  <a:ext uri="{0D108BD9-81ED-4DB2-BD59-A6C34878D82A}">
                    <a16:rowId xmlns:a16="http://schemas.microsoft.com/office/drawing/2014/main" val="2857300899"/>
                  </a:ext>
                </a:extLst>
              </a:tr>
              <a:tr h="534873">
                <a:tc>
                  <a:txBody>
                    <a:bodyPr/>
                    <a:lstStyle/>
                    <a:p>
                      <a:r>
                        <a:rPr lang="en-CA" sz="2000" dirty="0" smtClean="0">
                          <a:solidFill>
                            <a:schemeClr val="tx1"/>
                          </a:solidFill>
                          <a:latin typeface="+mj-lt"/>
                        </a:rPr>
                        <a:t>Phase 1</a:t>
                      </a:r>
                      <a:endParaRPr lang="en-CA" sz="2000" dirty="0">
                        <a:solidFill>
                          <a:schemeClr val="tx1"/>
                        </a:solidFill>
                        <a:latin typeface="+mj-lt"/>
                      </a:endParaRPr>
                    </a:p>
                  </a:txBody>
                  <a:tcPr marL="91450" marR="91450" marT="45717" marB="45717"/>
                </a:tc>
                <a:tc>
                  <a:txBody>
                    <a:bodyPr/>
                    <a:lstStyle/>
                    <a:p>
                      <a:r>
                        <a:rPr lang="fr-CA" altLang="en-US" sz="2000" kern="1200" dirty="0" smtClean="0">
                          <a:solidFill>
                            <a:schemeClr val="tx1"/>
                          </a:solidFill>
                          <a:latin typeface="+mj-lt"/>
                          <a:ea typeface="+mn-ea"/>
                          <a:cs typeface="Segoe UI" panose="020B0502040204020203" pitchFamily="34" charset="0"/>
                        </a:rPr>
                        <a:t>Données du Catalogue collectif national migrées vers OCLC</a:t>
                      </a:r>
                      <a:r>
                        <a:rPr lang="en-US" altLang="en-US" sz="2000" kern="1200" dirty="0" smtClean="0">
                          <a:solidFill>
                            <a:schemeClr val="tx1"/>
                          </a:solidFill>
                          <a:latin typeface="+mj-lt"/>
                          <a:ea typeface="+mn-ea"/>
                          <a:cs typeface="Segoe UI" panose="020B0502040204020203" pitchFamily="34" charset="0"/>
                        </a:rPr>
                        <a:t> </a:t>
                      </a:r>
                      <a:endParaRPr lang="en-CA" sz="2000" dirty="0">
                        <a:solidFill>
                          <a:schemeClr val="tx1"/>
                        </a:solidFill>
                        <a:latin typeface="+mj-lt"/>
                      </a:endParaRPr>
                    </a:p>
                  </a:txBody>
                  <a:tcPr marL="91450" marR="91450"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000" kern="1200" dirty="0" err="1" smtClean="0">
                          <a:solidFill>
                            <a:schemeClr val="tx1"/>
                          </a:solidFill>
                          <a:latin typeface="+mj-lt"/>
                          <a:ea typeface="+mn-ea"/>
                          <a:cs typeface="Segoe UI" panose="020B0502040204020203" pitchFamily="34" charset="0"/>
                        </a:rPr>
                        <a:t>Septembre</a:t>
                      </a:r>
                      <a:r>
                        <a:rPr lang="en-US" altLang="en-US" sz="2000" kern="1200" dirty="0" smtClean="0">
                          <a:solidFill>
                            <a:schemeClr val="tx1"/>
                          </a:solidFill>
                          <a:latin typeface="+mj-lt"/>
                          <a:ea typeface="+mn-ea"/>
                          <a:cs typeface="Segoe UI" panose="020B0502040204020203" pitchFamily="34" charset="0"/>
                        </a:rPr>
                        <a:t> 2017</a:t>
                      </a:r>
                    </a:p>
                  </a:txBody>
                  <a:tcPr marL="91450" marR="91450" marT="45717" marB="45717"/>
                </a:tc>
                <a:extLst>
                  <a:ext uri="{0D108BD9-81ED-4DB2-BD59-A6C34878D82A}">
                    <a16:rowId xmlns:a16="http://schemas.microsoft.com/office/drawing/2014/main" val="3219002141"/>
                  </a:ext>
                </a:extLst>
              </a:tr>
              <a:tr h="7011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2000" dirty="0" smtClean="0">
                          <a:solidFill>
                            <a:schemeClr val="tx1"/>
                          </a:solidFill>
                          <a:latin typeface="+mj-lt"/>
                        </a:rPr>
                        <a:t>Phase 2</a:t>
                      </a:r>
                    </a:p>
                  </a:txBody>
                  <a:tcPr marL="91450" marR="91450" marT="45717" marB="45717"/>
                </a:tc>
                <a:tc>
                  <a:txBody>
                    <a:bodyPr/>
                    <a:lstStyle/>
                    <a:p>
                      <a:r>
                        <a:rPr lang="en-US" altLang="en-US" sz="2000" kern="1200" dirty="0" err="1" smtClean="0">
                          <a:solidFill>
                            <a:schemeClr val="tx1"/>
                          </a:solidFill>
                          <a:latin typeface="+mj-lt"/>
                          <a:ea typeface="+mn-ea"/>
                          <a:cs typeface="Segoe UI" panose="020B0502040204020203" pitchFamily="34" charset="0"/>
                        </a:rPr>
                        <a:t>Lancement</a:t>
                      </a:r>
                      <a:r>
                        <a:rPr lang="en-US" altLang="en-US" sz="2000" kern="1200" dirty="0" smtClean="0">
                          <a:solidFill>
                            <a:schemeClr val="tx1"/>
                          </a:solidFill>
                          <a:latin typeface="+mj-lt"/>
                          <a:ea typeface="+mn-ea"/>
                          <a:cs typeface="Segoe UI" panose="020B0502040204020203" pitchFamily="34" charset="0"/>
                        </a:rPr>
                        <a:t> du Catalogue </a:t>
                      </a:r>
                      <a:r>
                        <a:rPr lang="en-US" altLang="en-US" sz="2000" kern="1200" dirty="0" err="1" smtClean="0">
                          <a:solidFill>
                            <a:schemeClr val="tx1"/>
                          </a:solidFill>
                          <a:latin typeface="+mj-lt"/>
                          <a:ea typeface="+mn-ea"/>
                          <a:cs typeface="Segoe UI" panose="020B0502040204020203" pitchFamily="34" charset="0"/>
                        </a:rPr>
                        <a:t>collectif</a:t>
                      </a:r>
                      <a:r>
                        <a:rPr lang="en-US" altLang="en-US" sz="2000" kern="1200" dirty="0" smtClean="0">
                          <a:solidFill>
                            <a:schemeClr val="tx1"/>
                          </a:solidFill>
                          <a:latin typeface="+mj-lt"/>
                          <a:ea typeface="+mn-ea"/>
                          <a:cs typeface="Segoe UI" panose="020B0502040204020203" pitchFamily="34" charset="0"/>
                        </a:rPr>
                        <a:t> national</a:t>
                      </a:r>
                      <a:endParaRPr lang="en-CA" sz="2000" dirty="0">
                        <a:solidFill>
                          <a:schemeClr val="tx1"/>
                        </a:solidFill>
                        <a:latin typeface="+mj-lt"/>
                      </a:endParaRPr>
                    </a:p>
                  </a:txBody>
                  <a:tcPr marL="91450" marR="91450"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000" kern="1200" dirty="0" err="1" smtClean="0">
                          <a:solidFill>
                            <a:schemeClr val="tx1"/>
                          </a:solidFill>
                          <a:latin typeface="+mj-lt"/>
                          <a:ea typeface="+mn-ea"/>
                          <a:cs typeface="Segoe UI" panose="020B0502040204020203" pitchFamily="34" charset="0"/>
                        </a:rPr>
                        <a:t>Janvier</a:t>
                      </a:r>
                      <a:r>
                        <a:rPr lang="en-US" altLang="en-US" sz="2000" kern="1200" dirty="0" smtClean="0">
                          <a:solidFill>
                            <a:schemeClr val="tx1"/>
                          </a:solidFill>
                          <a:latin typeface="+mj-lt"/>
                          <a:ea typeface="+mn-ea"/>
                          <a:cs typeface="Segoe UI" panose="020B0502040204020203" pitchFamily="34" charset="0"/>
                        </a:rPr>
                        <a:t> 2018</a:t>
                      </a:r>
                    </a:p>
                  </a:txBody>
                  <a:tcPr marL="91450" marR="91450" marT="45717" marB="45717"/>
                </a:tc>
                <a:extLst>
                  <a:ext uri="{0D108BD9-81ED-4DB2-BD59-A6C34878D82A}">
                    <a16:rowId xmlns:a16="http://schemas.microsoft.com/office/drawing/2014/main" val="20511883"/>
                  </a:ext>
                </a:extLst>
              </a:tr>
              <a:tr h="5348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2000" dirty="0" smtClean="0">
                          <a:solidFill>
                            <a:schemeClr val="tx1"/>
                          </a:solidFill>
                          <a:latin typeface="+mj-lt"/>
                        </a:rPr>
                        <a:t>Phase 3</a:t>
                      </a:r>
                    </a:p>
                  </a:txBody>
                  <a:tcPr marL="91450" marR="91450"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000" kern="1200" dirty="0" smtClean="0">
                          <a:solidFill>
                            <a:schemeClr val="tx1"/>
                          </a:solidFill>
                          <a:latin typeface="+mj-lt"/>
                          <a:ea typeface="+mn-ea"/>
                          <a:cs typeface="Segoe UI" panose="020B0502040204020203" pitchFamily="34" charset="0"/>
                        </a:rPr>
                        <a:t>Début de </a:t>
                      </a:r>
                      <a:r>
                        <a:rPr lang="en-US" altLang="en-US" sz="2000" kern="1200" dirty="0" err="1" smtClean="0">
                          <a:solidFill>
                            <a:schemeClr val="tx1"/>
                          </a:solidFill>
                          <a:latin typeface="+mj-lt"/>
                          <a:ea typeface="+mn-ea"/>
                          <a:cs typeface="Segoe UI" panose="020B0502040204020203" pitchFamily="34" charset="0"/>
                        </a:rPr>
                        <a:t>l’utilisation</a:t>
                      </a:r>
                      <a:r>
                        <a:rPr lang="en-US" altLang="en-US" sz="2000" kern="1200" baseline="0" dirty="0" smtClean="0">
                          <a:solidFill>
                            <a:schemeClr val="tx1"/>
                          </a:solidFill>
                          <a:latin typeface="+mj-lt"/>
                          <a:ea typeface="+mn-ea"/>
                          <a:cs typeface="Segoe UI" panose="020B0502040204020203" pitchFamily="34" charset="0"/>
                        </a:rPr>
                        <a:t> </a:t>
                      </a:r>
                      <a:r>
                        <a:rPr lang="en-US" altLang="en-US" sz="2000" kern="1200" baseline="0" dirty="0" err="1" smtClean="0">
                          <a:solidFill>
                            <a:schemeClr val="tx1"/>
                          </a:solidFill>
                          <a:latin typeface="+mj-lt"/>
                          <a:ea typeface="+mn-ea"/>
                          <a:cs typeface="Segoe UI" panose="020B0502040204020203" pitchFamily="34" charset="0"/>
                        </a:rPr>
                        <a:t>d’OCLC</a:t>
                      </a:r>
                      <a:r>
                        <a:rPr lang="en-US" altLang="en-US" sz="2000" kern="1200" baseline="0" dirty="0" smtClean="0">
                          <a:solidFill>
                            <a:schemeClr val="tx1"/>
                          </a:solidFill>
                          <a:latin typeface="+mj-lt"/>
                          <a:ea typeface="+mn-ea"/>
                          <a:cs typeface="Segoe UI" panose="020B0502040204020203" pitchFamily="34" charset="0"/>
                        </a:rPr>
                        <a:t> pour la </a:t>
                      </a:r>
                      <a:r>
                        <a:rPr lang="en-US" altLang="en-US" sz="2000" kern="1200" baseline="0" dirty="0" err="1" smtClean="0">
                          <a:solidFill>
                            <a:schemeClr val="tx1"/>
                          </a:solidFill>
                          <a:latin typeface="+mj-lt"/>
                          <a:ea typeface="+mn-ea"/>
                          <a:cs typeface="Segoe UI" panose="020B0502040204020203" pitchFamily="34" charset="0"/>
                        </a:rPr>
                        <a:t>gestion</a:t>
                      </a:r>
                      <a:r>
                        <a:rPr lang="en-US" altLang="en-US" sz="2000" kern="1200" baseline="0" dirty="0" smtClean="0">
                          <a:solidFill>
                            <a:schemeClr val="tx1"/>
                          </a:solidFill>
                          <a:latin typeface="+mj-lt"/>
                          <a:ea typeface="+mn-ea"/>
                          <a:cs typeface="Segoe UI" panose="020B0502040204020203" pitchFamily="34" charset="0"/>
                        </a:rPr>
                        <a:t> des acquisitions de publications par BAC</a:t>
                      </a:r>
                      <a:endParaRPr lang="en-CA" sz="2000" kern="1200" dirty="0" smtClean="0">
                        <a:solidFill>
                          <a:schemeClr val="tx1"/>
                        </a:solidFill>
                        <a:latin typeface="+mj-lt"/>
                        <a:ea typeface="+mn-ea"/>
                        <a:cs typeface="+mn-cs"/>
                      </a:endParaRPr>
                    </a:p>
                    <a:p>
                      <a:endParaRPr lang="en-CA" sz="2000" dirty="0">
                        <a:solidFill>
                          <a:schemeClr val="tx1"/>
                        </a:solidFill>
                        <a:latin typeface="+mj-lt"/>
                      </a:endParaRPr>
                    </a:p>
                  </a:txBody>
                  <a:tcPr marL="91450" marR="91450"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000" kern="1200" dirty="0" err="1" smtClean="0">
                          <a:solidFill>
                            <a:schemeClr val="tx1"/>
                          </a:solidFill>
                          <a:latin typeface="+mj-lt"/>
                          <a:ea typeface="+mn-ea"/>
                          <a:cs typeface="Segoe UI" panose="020B0502040204020203" pitchFamily="34" charset="0"/>
                        </a:rPr>
                        <a:t>Juin</a:t>
                      </a:r>
                      <a:r>
                        <a:rPr lang="en-US" altLang="en-US" sz="2000" kern="1200" dirty="0" smtClean="0">
                          <a:solidFill>
                            <a:schemeClr val="tx1"/>
                          </a:solidFill>
                          <a:latin typeface="+mj-lt"/>
                          <a:ea typeface="+mn-ea"/>
                          <a:cs typeface="Segoe UI" panose="020B0502040204020203" pitchFamily="34" charset="0"/>
                        </a:rPr>
                        <a:t> 2018</a:t>
                      </a:r>
                    </a:p>
                  </a:txBody>
                  <a:tcPr marL="91450" marR="91450" marT="45717" marB="45717"/>
                </a:tc>
                <a:extLst>
                  <a:ext uri="{0D108BD9-81ED-4DB2-BD59-A6C34878D82A}">
                    <a16:rowId xmlns:a16="http://schemas.microsoft.com/office/drawing/2014/main" val="659287965"/>
                  </a:ext>
                </a:extLst>
              </a:tr>
              <a:tr h="5348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2000" dirty="0" smtClean="0">
                          <a:solidFill>
                            <a:schemeClr val="tx1"/>
                          </a:solidFill>
                          <a:latin typeface="+mj-lt"/>
                        </a:rPr>
                        <a:t>Phase 4</a:t>
                      </a:r>
                    </a:p>
                  </a:txBody>
                  <a:tcPr marL="91450" marR="91450" marT="45717" marB="45717"/>
                </a:tc>
                <a:tc>
                  <a:txBody>
                    <a:bodyPr/>
                    <a:lstStyle/>
                    <a:p>
                      <a:r>
                        <a:rPr lang="en-US" altLang="en-US" sz="2000" kern="1200" dirty="0" err="1" smtClean="0">
                          <a:solidFill>
                            <a:schemeClr val="tx1"/>
                          </a:solidFill>
                          <a:latin typeface="+mj-lt"/>
                          <a:ea typeface="+mn-ea"/>
                          <a:cs typeface="Segoe UI" panose="020B0502040204020203" pitchFamily="34" charset="0"/>
                        </a:rPr>
                        <a:t>Lancement</a:t>
                      </a:r>
                      <a:r>
                        <a:rPr lang="en-US" altLang="en-US" sz="2000" kern="1200" dirty="0" smtClean="0">
                          <a:solidFill>
                            <a:schemeClr val="tx1"/>
                          </a:solidFill>
                          <a:latin typeface="+mj-lt"/>
                          <a:ea typeface="+mn-ea"/>
                          <a:cs typeface="Segoe UI" panose="020B0502040204020203" pitchFamily="34" charset="0"/>
                        </a:rPr>
                        <a:t> des modules de </a:t>
                      </a:r>
                      <a:r>
                        <a:rPr lang="en-US" altLang="en-US" sz="2000" kern="1200" dirty="0" err="1" smtClean="0">
                          <a:solidFill>
                            <a:schemeClr val="tx1"/>
                          </a:solidFill>
                          <a:latin typeface="+mj-lt"/>
                          <a:ea typeface="+mn-ea"/>
                          <a:cs typeface="Segoe UI" panose="020B0502040204020203" pitchFamily="34" charset="0"/>
                        </a:rPr>
                        <a:t>catalogage</a:t>
                      </a:r>
                      <a:r>
                        <a:rPr lang="en-US" altLang="en-US" sz="2000" kern="1200" dirty="0" smtClean="0">
                          <a:solidFill>
                            <a:schemeClr val="tx1"/>
                          </a:solidFill>
                          <a:latin typeface="+mj-lt"/>
                          <a:ea typeface="+mn-ea"/>
                          <a:cs typeface="Segoe UI" panose="020B0502040204020203" pitchFamily="34" charset="0"/>
                        </a:rPr>
                        <a:t> et de circulation de BAC </a:t>
                      </a:r>
                      <a:endParaRPr lang="en-CA" sz="2000" dirty="0">
                        <a:solidFill>
                          <a:schemeClr val="tx1"/>
                        </a:solidFill>
                        <a:latin typeface="+mj-lt"/>
                      </a:endParaRPr>
                    </a:p>
                  </a:txBody>
                  <a:tcPr marL="91450" marR="91450"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000" kern="1200" dirty="0" err="1" smtClean="0">
                          <a:solidFill>
                            <a:schemeClr val="tx1"/>
                          </a:solidFill>
                          <a:latin typeface="+mj-lt"/>
                          <a:ea typeface="+mn-ea"/>
                          <a:cs typeface="Segoe UI" panose="020B0502040204020203" pitchFamily="34" charset="0"/>
                        </a:rPr>
                        <a:t>Octobre</a:t>
                      </a:r>
                      <a:r>
                        <a:rPr lang="en-US" altLang="en-US" sz="2000" kern="1200" dirty="0" smtClean="0">
                          <a:solidFill>
                            <a:schemeClr val="tx1"/>
                          </a:solidFill>
                          <a:latin typeface="+mj-lt"/>
                          <a:ea typeface="+mn-ea"/>
                          <a:cs typeface="Segoe UI" panose="020B0502040204020203" pitchFamily="34" charset="0"/>
                        </a:rPr>
                        <a:t> 2018</a:t>
                      </a:r>
                    </a:p>
                  </a:txBody>
                  <a:tcPr marL="91450" marR="91450" marT="45717" marB="45717"/>
                </a:tc>
                <a:extLst>
                  <a:ext uri="{0D108BD9-81ED-4DB2-BD59-A6C34878D82A}">
                    <a16:rowId xmlns:a16="http://schemas.microsoft.com/office/drawing/2014/main" val="29063806"/>
                  </a:ext>
                </a:extLst>
              </a:tr>
              <a:tr h="7011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2000" dirty="0" smtClean="0">
                          <a:solidFill>
                            <a:schemeClr val="tx1"/>
                          </a:solidFill>
                          <a:latin typeface="+mj-lt"/>
                        </a:rPr>
                        <a:t>Phase 5</a:t>
                      </a:r>
                    </a:p>
                  </a:txBody>
                  <a:tcPr marL="91450" marR="91450" marT="45717" marB="45717"/>
                </a:tc>
                <a:tc>
                  <a:txBody>
                    <a:bodyPr/>
                    <a:lstStyle/>
                    <a:p>
                      <a:r>
                        <a:rPr lang="en-US" altLang="en-US" sz="2000" kern="1200" dirty="0" err="1" smtClean="0">
                          <a:solidFill>
                            <a:schemeClr val="tx1"/>
                          </a:solidFill>
                          <a:latin typeface="+mj-lt"/>
                          <a:ea typeface="+mn-ea"/>
                          <a:cs typeface="Segoe UI" panose="020B0502040204020203" pitchFamily="34" charset="0"/>
                        </a:rPr>
                        <a:t>Mise</a:t>
                      </a:r>
                      <a:r>
                        <a:rPr lang="en-US" altLang="en-US" sz="2000" kern="1200" dirty="0" smtClean="0">
                          <a:solidFill>
                            <a:schemeClr val="tx1"/>
                          </a:solidFill>
                          <a:latin typeface="+mj-lt"/>
                          <a:ea typeface="+mn-ea"/>
                          <a:cs typeface="Segoe UI" panose="020B0502040204020203" pitchFamily="34" charset="0"/>
                        </a:rPr>
                        <a:t> hors service </a:t>
                      </a:r>
                      <a:r>
                        <a:rPr lang="en-US" altLang="en-US" sz="2000" kern="1200" dirty="0" err="1" smtClean="0">
                          <a:solidFill>
                            <a:schemeClr val="tx1"/>
                          </a:solidFill>
                          <a:latin typeface="+mj-lt"/>
                          <a:ea typeface="+mn-ea"/>
                          <a:cs typeface="Segoe UI" panose="020B0502040204020203" pitchFamily="34" charset="0"/>
                        </a:rPr>
                        <a:t>d’AMICUS</a:t>
                      </a:r>
                      <a:r>
                        <a:rPr lang="en-US" altLang="en-US" sz="2000" kern="1200" dirty="0" smtClean="0">
                          <a:solidFill>
                            <a:schemeClr val="tx1"/>
                          </a:solidFill>
                          <a:latin typeface="+mj-lt"/>
                          <a:ea typeface="+mn-ea"/>
                          <a:cs typeface="Segoe UI" panose="020B0502040204020203" pitchFamily="34" charset="0"/>
                        </a:rPr>
                        <a:t> et </a:t>
                      </a:r>
                      <a:r>
                        <a:rPr lang="en-US" altLang="en-US" sz="2000" kern="1200" dirty="0" err="1" smtClean="0">
                          <a:solidFill>
                            <a:schemeClr val="tx1"/>
                          </a:solidFill>
                          <a:latin typeface="+mj-lt"/>
                          <a:ea typeface="+mn-ea"/>
                          <a:cs typeface="Segoe UI" panose="020B0502040204020203" pitchFamily="34" charset="0"/>
                        </a:rPr>
                        <a:t>activités</a:t>
                      </a:r>
                      <a:r>
                        <a:rPr lang="en-US" altLang="en-US" sz="2000" kern="1200" dirty="0" smtClean="0">
                          <a:solidFill>
                            <a:schemeClr val="tx1"/>
                          </a:solidFill>
                          <a:latin typeface="+mj-lt"/>
                          <a:ea typeface="+mn-ea"/>
                          <a:cs typeface="Segoe UI" panose="020B0502040204020203" pitchFamily="34" charset="0"/>
                        </a:rPr>
                        <a:t> post-</a:t>
                      </a:r>
                      <a:r>
                        <a:rPr lang="en-US" altLang="en-US" sz="2000" kern="1200" dirty="0" err="1" smtClean="0">
                          <a:solidFill>
                            <a:schemeClr val="tx1"/>
                          </a:solidFill>
                          <a:latin typeface="+mj-lt"/>
                          <a:ea typeface="+mn-ea"/>
                          <a:cs typeface="Segoe UI" panose="020B0502040204020203" pitchFamily="34" charset="0"/>
                        </a:rPr>
                        <a:t>projet</a:t>
                      </a:r>
                      <a:endParaRPr lang="en-CA" sz="2000" kern="1200" dirty="0">
                        <a:solidFill>
                          <a:schemeClr val="tx1"/>
                        </a:solidFill>
                        <a:latin typeface="+mj-lt"/>
                        <a:ea typeface="+mn-ea"/>
                        <a:cs typeface="Segoe UI" panose="020B0502040204020203" pitchFamily="34" charset="0"/>
                      </a:endParaRPr>
                    </a:p>
                  </a:txBody>
                  <a:tcPr marL="91450" marR="91450"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000" kern="1200" dirty="0" smtClean="0">
                          <a:solidFill>
                            <a:schemeClr val="tx1"/>
                          </a:solidFill>
                          <a:latin typeface="+mj-lt"/>
                          <a:ea typeface="+mn-ea"/>
                          <a:cs typeface="Segoe UI" panose="020B0502040204020203" pitchFamily="34" charset="0"/>
                        </a:rPr>
                        <a:t>Mai 2019</a:t>
                      </a:r>
                    </a:p>
                    <a:p>
                      <a:endParaRPr lang="en-CA" sz="2000" kern="1200" dirty="0">
                        <a:solidFill>
                          <a:schemeClr val="tx1"/>
                        </a:solidFill>
                        <a:latin typeface="+mj-lt"/>
                        <a:ea typeface="+mn-ea"/>
                        <a:cs typeface="Segoe UI" panose="020B0502040204020203" pitchFamily="34" charset="0"/>
                      </a:endParaRPr>
                    </a:p>
                  </a:txBody>
                  <a:tcPr marL="91450" marR="91450" marT="45717" marB="45717"/>
                </a:tc>
                <a:extLst>
                  <a:ext uri="{0D108BD9-81ED-4DB2-BD59-A6C34878D82A}">
                    <a16:rowId xmlns:a16="http://schemas.microsoft.com/office/drawing/2014/main" val="892516337"/>
                  </a:ext>
                </a:extLst>
              </a:tr>
            </a:tbl>
          </a:graphicData>
        </a:graphic>
      </p:graphicFrame>
    </p:spTree>
    <p:extLst>
      <p:ext uri="{BB962C8B-B14F-4D97-AF65-F5344CB8AC3E}">
        <p14:creationId xmlns:p14="http://schemas.microsoft.com/office/powerpoint/2010/main" val="42294592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982663" y="4810125"/>
            <a:ext cx="10440987" cy="1143000"/>
          </a:xfrm>
        </p:spPr>
        <p:txBody>
          <a:bodyPr/>
          <a:lstStyle/>
          <a:p>
            <a:pPr algn="r"/>
            <a:r>
              <a:rPr lang="en-CA" altLang="en-US" b="1" dirty="0" smtClean="0"/>
              <a:t>Le </a:t>
            </a:r>
            <a:r>
              <a:rPr lang="en-CA" altLang="en-US" b="1" dirty="0" err="1" smtClean="0"/>
              <a:t>comité</a:t>
            </a:r>
            <a:r>
              <a:rPr lang="en-CA" altLang="en-US" b="1" dirty="0" smtClean="0"/>
              <a:t> </a:t>
            </a:r>
            <a:r>
              <a:rPr lang="en-CA" altLang="en-US" b="1" dirty="0" err="1" smtClean="0"/>
              <a:t>directeur</a:t>
            </a:r>
            <a:r>
              <a:rPr lang="en-CA" altLang="en-US" b="1" dirty="0" smtClean="0"/>
              <a:t> sur les archives </a:t>
            </a:r>
            <a:r>
              <a:rPr lang="en-CA" altLang="en-US" b="1" dirty="0" err="1" smtClean="0"/>
              <a:t>canadiennes</a:t>
            </a:r>
            <a:endParaRPr lang="en-CA" altLang="en-US" b="1" dirty="0" smtClean="0"/>
          </a:p>
        </p:txBody>
      </p:sp>
    </p:spTree>
    <p:extLst>
      <p:ext uri="{BB962C8B-B14F-4D97-AF65-F5344CB8AC3E}">
        <p14:creationId xmlns:p14="http://schemas.microsoft.com/office/powerpoint/2010/main" val="38888599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3525" y="560388"/>
            <a:ext cx="10872788" cy="677862"/>
          </a:xfrm>
          <a:prstGeom prst="rect">
            <a:avLst/>
          </a:prstGeom>
          <a:noFill/>
        </p:spPr>
        <p:txBody>
          <a:bodyPr>
            <a:spAutoFit/>
          </a:bodyPr>
          <a:lstStyle/>
          <a:p>
            <a:pPr>
              <a:defRPr/>
            </a:pPr>
            <a:r>
              <a:rPr lang="en-CA" sz="3800" b="1" dirty="0" err="1">
                <a:latin typeface="+mj-lt"/>
              </a:rPr>
              <a:t>Comité</a:t>
            </a:r>
            <a:r>
              <a:rPr lang="en-CA" sz="3800" b="1" dirty="0">
                <a:latin typeface="+mj-lt"/>
              </a:rPr>
              <a:t> </a:t>
            </a:r>
            <a:r>
              <a:rPr lang="en-CA" sz="3800" b="1" dirty="0" err="1">
                <a:latin typeface="+mj-lt"/>
              </a:rPr>
              <a:t>directeur</a:t>
            </a:r>
            <a:r>
              <a:rPr lang="en-CA" sz="3800" b="1" dirty="0">
                <a:latin typeface="+mj-lt"/>
              </a:rPr>
              <a:t> sur les archives </a:t>
            </a:r>
            <a:r>
              <a:rPr lang="en-CA" sz="3800" b="1" dirty="0" err="1">
                <a:latin typeface="+mj-lt"/>
              </a:rPr>
              <a:t>canadiennes</a:t>
            </a:r>
            <a:endParaRPr lang="en-CA" sz="3800" b="1" dirty="0">
              <a:latin typeface="+mj-lt"/>
            </a:endParaRPr>
          </a:p>
        </p:txBody>
      </p:sp>
      <p:sp>
        <p:nvSpPr>
          <p:cNvPr id="15363" name="Slide Number Placeholder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53A135FF-AF7E-42AF-B97F-F9BDA369E34E}" type="slidenum">
              <a:rPr lang="en-CA" altLang="en-US" sz="1200" smtClean="0">
                <a:solidFill>
                  <a:schemeClr val="bg1"/>
                </a:solidFill>
              </a:rPr>
              <a:pPr>
                <a:spcBef>
                  <a:spcPct val="0"/>
                </a:spcBef>
                <a:buFontTx/>
                <a:buNone/>
              </a:pPr>
              <a:t>31</a:t>
            </a:fld>
            <a:endParaRPr lang="en-CA" altLang="en-US" sz="1200" smtClean="0">
              <a:solidFill>
                <a:schemeClr val="bg1"/>
              </a:solidFill>
            </a:endParaRPr>
          </a:p>
        </p:txBody>
      </p:sp>
      <p:pic>
        <p:nvPicPr>
          <p:cNvPr id="1536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4950" y="1557338"/>
            <a:ext cx="11333163" cy="453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14291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931988" y="404813"/>
            <a:ext cx="7848600" cy="1079500"/>
          </a:xfrm>
        </p:spPr>
        <p:txBody>
          <a:bodyPr>
            <a:normAutofit fontScale="90000"/>
          </a:bodyPr>
          <a:lstStyle/>
          <a:p>
            <a:pPr>
              <a:defRPr/>
            </a:pPr>
            <a:r>
              <a:rPr lang="fr-FR" sz="4000" b="1" dirty="0"/>
              <a:t>Groupe de travail sur la </a:t>
            </a:r>
            <a:r>
              <a:rPr lang="fr-FR" sz="4000" b="1" dirty="0" smtClean="0"/>
              <a:t>          main-d'œuvre</a:t>
            </a:r>
            <a:endParaRPr lang="en-US" altLang="en-US" sz="4000" b="1" dirty="0" smtClean="0"/>
          </a:p>
        </p:txBody>
      </p:sp>
      <p:sp>
        <p:nvSpPr>
          <p:cNvPr id="4" name="Content Placeholder 2"/>
          <p:cNvSpPr>
            <a:spLocks noGrp="1"/>
          </p:cNvSpPr>
          <p:nvPr>
            <p:ph idx="1"/>
          </p:nvPr>
        </p:nvSpPr>
        <p:spPr>
          <a:xfrm>
            <a:off x="503238" y="1739900"/>
            <a:ext cx="11137900" cy="4210050"/>
          </a:xfrm>
        </p:spPr>
        <p:txBody>
          <a:bodyPr/>
          <a:lstStyle/>
          <a:p>
            <a:pPr marL="0" indent="0" eaLnBrk="1" hangingPunct="1">
              <a:buFont typeface="Arial" panose="020B0604020202020204" pitchFamily="34" charset="0"/>
              <a:buNone/>
              <a:defRPr/>
            </a:pPr>
            <a:r>
              <a:rPr lang="en-CA" sz="2400" b="1" i="1" dirty="0" smtClean="0">
                <a:latin typeface="+mj-lt"/>
              </a:rPr>
              <a:t>Co-</a:t>
            </a:r>
            <a:r>
              <a:rPr lang="en-CA" sz="2400" b="1" i="1" dirty="0" err="1" smtClean="0">
                <a:latin typeface="+mj-lt"/>
              </a:rPr>
              <a:t>présidentes</a:t>
            </a:r>
            <a:r>
              <a:rPr lang="en-CA" sz="2400" b="1" i="1" dirty="0" smtClean="0">
                <a:latin typeface="+mj-lt"/>
              </a:rPr>
              <a:t>: Kathryn Harvey, </a:t>
            </a:r>
            <a:r>
              <a:rPr lang="en-CA" sz="2400" b="1" i="1" dirty="0" err="1" smtClean="0">
                <a:latin typeface="+mj-lt"/>
              </a:rPr>
              <a:t>Université</a:t>
            </a:r>
            <a:r>
              <a:rPr lang="en-CA" sz="2400" b="1" i="1" dirty="0" smtClean="0">
                <a:latin typeface="+mj-lt"/>
              </a:rPr>
              <a:t> de Guelph et Jeanne </a:t>
            </a:r>
            <a:r>
              <a:rPr lang="en-CA" sz="2400" b="1" i="1" dirty="0" err="1" smtClean="0">
                <a:latin typeface="+mj-lt"/>
              </a:rPr>
              <a:t>Darche</a:t>
            </a:r>
            <a:r>
              <a:rPr lang="en-CA" sz="2400" b="1" i="1" dirty="0" smtClean="0">
                <a:latin typeface="+mj-lt"/>
              </a:rPr>
              <a:t>, </a:t>
            </a:r>
            <a:r>
              <a:rPr lang="en-CA" sz="2400" b="1" i="1" dirty="0" err="1" smtClean="0">
                <a:latin typeface="+mj-lt"/>
              </a:rPr>
              <a:t>Institut</a:t>
            </a:r>
            <a:r>
              <a:rPr lang="en-CA" sz="2400" b="1" i="1" dirty="0" smtClean="0">
                <a:latin typeface="+mj-lt"/>
              </a:rPr>
              <a:t> national de la </a:t>
            </a:r>
            <a:r>
              <a:rPr lang="en-CA" sz="2400" b="1" i="1" dirty="0" err="1" smtClean="0">
                <a:latin typeface="+mj-lt"/>
              </a:rPr>
              <a:t>recherche</a:t>
            </a:r>
            <a:r>
              <a:rPr lang="en-CA" sz="2400" b="1" i="1" dirty="0" smtClean="0">
                <a:latin typeface="+mj-lt"/>
              </a:rPr>
              <a:t> </a:t>
            </a:r>
            <a:r>
              <a:rPr lang="en-CA" sz="2400" b="1" i="1" dirty="0" err="1" smtClean="0">
                <a:latin typeface="+mj-lt"/>
              </a:rPr>
              <a:t>scientifique</a:t>
            </a:r>
            <a:r>
              <a:rPr lang="en-CA" sz="2400" b="1" i="1" dirty="0" smtClean="0">
                <a:latin typeface="+mj-lt"/>
              </a:rPr>
              <a:t> (INRS)</a:t>
            </a:r>
          </a:p>
          <a:p>
            <a:pPr marL="0" indent="0" eaLnBrk="1" hangingPunct="1">
              <a:buFont typeface="Arial" panose="020B0604020202020204" pitchFamily="34" charset="0"/>
              <a:buNone/>
              <a:defRPr/>
            </a:pPr>
            <a:endParaRPr lang="en-CA" sz="1200" b="1" i="1" dirty="0" smtClean="0">
              <a:latin typeface="+mj-lt"/>
            </a:endParaRPr>
          </a:p>
          <a:p>
            <a:pPr>
              <a:defRPr/>
            </a:pPr>
            <a:r>
              <a:rPr lang="fr-FR" sz="2400" dirty="0">
                <a:latin typeface="+mj-lt"/>
              </a:rPr>
              <a:t>Le groupe de travail sur la main-d’œuvre </a:t>
            </a:r>
            <a:r>
              <a:rPr lang="fr-FR" sz="2400" dirty="0" smtClean="0">
                <a:latin typeface="+mj-lt"/>
              </a:rPr>
              <a:t>a </a:t>
            </a:r>
            <a:r>
              <a:rPr lang="fr-FR" sz="2400" dirty="0">
                <a:latin typeface="+mj-lt"/>
              </a:rPr>
              <a:t>pour mandat de mieux comprendre l’état actuel et futur, ainsi que la composition, de la main-d'œuvre canadienne en archivistique</a:t>
            </a:r>
            <a:r>
              <a:rPr lang="en-CA" sz="2400" dirty="0">
                <a:latin typeface="+mj-lt"/>
              </a:rPr>
              <a:t>.</a:t>
            </a:r>
          </a:p>
          <a:p>
            <a:pPr eaLnBrk="1" hangingPunct="1">
              <a:defRPr/>
            </a:pPr>
            <a:r>
              <a:rPr lang="fr-FR" sz="2400" dirty="0">
                <a:latin typeface="+mj-lt"/>
              </a:rPr>
              <a:t>D’une part, il est question d’explorer les liens existants entre les programmes de formation en archivistique offerts dans les institutions collégiales et universitaires, et, d’autre part, de mesurer les enjeux et les défis rencontrés par les différents intervenants du milieu.</a:t>
            </a:r>
            <a:endParaRPr lang="en-CA" sz="2400" dirty="0">
              <a:latin typeface="+mj-lt"/>
            </a:endParaRPr>
          </a:p>
        </p:txBody>
      </p:sp>
      <p:sp>
        <p:nvSpPr>
          <p:cNvPr id="17412"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9B7608DB-43C1-46A6-823D-54D676C3C1AB}" type="slidenum">
              <a:rPr lang="en-CA" altLang="en-US" sz="1200" smtClean="0">
                <a:solidFill>
                  <a:schemeClr val="bg1"/>
                </a:solidFill>
              </a:rPr>
              <a:pPr>
                <a:spcBef>
                  <a:spcPct val="0"/>
                </a:spcBef>
                <a:buFontTx/>
                <a:buNone/>
              </a:pPr>
              <a:t>32</a:t>
            </a:fld>
            <a:endParaRPr lang="en-CA" altLang="en-US" sz="1200" smtClean="0">
              <a:solidFill>
                <a:schemeClr val="bg1"/>
              </a:solidFill>
            </a:endParaRPr>
          </a:p>
        </p:txBody>
      </p:sp>
    </p:spTree>
    <p:extLst>
      <p:ext uri="{BB962C8B-B14F-4D97-AF65-F5344CB8AC3E}">
        <p14:creationId xmlns:p14="http://schemas.microsoft.com/office/powerpoint/2010/main" val="29696813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919288" y="404813"/>
            <a:ext cx="7848600" cy="1079500"/>
          </a:xfrm>
        </p:spPr>
        <p:txBody>
          <a:bodyPr>
            <a:normAutofit fontScale="90000"/>
          </a:bodyPr>
          <a:lstStyle/>
          <a:p>
            <a:pPr>
              <a:defRPr/>
            </a:pPr>
            <a:r>
              <a:rPr lang="en-CA" sz="4000" b="1" dirty="0" err="1"/>
              <a:t>Groupe</a:t>
            </a:r>
            <a:r>
              <a:rPr lang="en-CA" sz="4000" b="1" dirty="0"/>
              <a:t> de travail sur la </a:t>
            </a:r>
            <a:r>
              <a:rPr lang="en-CA" sz="4000" b="1" dirty="0" err="1"/>
              <a:t>stratégie</a:t>
            </a:r>
            <a:r>
              <a:rPr lang="en-CA" sz="4000" b="1" dirty="0"/>
              <a:t/>
            </a:r>
            <a:br>
              <a:rPr lang="en-CA" sz="4000" b="1" dirty="0"/>
            </a:br>
            <a:r>
              <a:rPr lang="en-CA" sz="4000" b="1" dirty="0"/>
              <a:t>de </a:t>
            </a:r>
            <a:r>
              <a:rPr lang="en-CA" sz="4000" b="1" dirty="0" err="1" smtClean="0"/>
              <a:t>sensibilisation</a:t>
            </a:r>
            <a:endParaRPr lang="en-US" altLang="en-US" sz="4000" b="1" dirty="0" smtClean="0"/>
          </a:p>
        </p:txBody>
      </p:sp>
      <p:sp>
        <p:nvSpPr>
          <p:cNvPr id="4" name="Content Placeholder 2"/>
          <p:cNvSpPr>
            <a:spLocks noGrp="1"/>
          </p:cNvSpPr>
          <p:nvPr>
            <p:ph idx="1"/>
          </p:nvPr>
        </p:nvSpPr>
        <p:spPr>
          <a:xfrm>
            <a:off x="503238" y="1668463"/>
            <a:ext cx="11209337" cy="4424362"/>
          </a:xfrm>
        </p:spPr>
        <p:txBody>
          <a:bodyPr/>
          <a:lstStyle/>
          <a:p>
            <a:pPr marL="0" indent="0" eaLnBrk="1" hangingPunct="1">
              <a:buFont typeface="Arial" panose="020B0604020202020204" pitchFamily="34" charset="0"/>
              <a:buNone/>
              <a:defRPr/>
            </a:pPr>
            <a:r>
              <a:rPr lang="en-CA" sz="2400" b="1" i="1" dirty="0" smtClean="0">
                <a:latin typeface="+mj-lt"/>
              </a:rPr>
              <a:t>Co-</a:t>
            </a:r>
            <a:r>
              <a:rPr lang="en-CA" sz="2400" b="1" i="1" dirty="0" err="1" smtClean="0">
                <a:latin typeface="+mj-lt"/>
              </a:rPr>
              <a:t>présidentes</a:t>
            </a:r>
            <a:r>
              <a:rPr lang="en-CA" sz="2400" b="1" i="1" dirty="0" smtClean="0">
                <a:latin typeface="+mj-lt"/>
              </a:rPr>
              <a:t>: Heather Gordon, </a:t>
            </a:r>
            <a:r>
              <a:rPr lang="en-CA" sz="2400" b="1" i="1" dirty="0">
                <a:latin typeface="+mj-lt"/>
              </a:rPr>
              <a:t>Ville de Vancouver et </a:t>
            </a:r>
            <a:r>
              <a:rPr lang="en-CA" sz="2400" b="1" i="1" dirty="0" err="1">
                <a:latin typeface="+mj-lt"/>
              </a:rPr>
              <a:t>Jacinthe</a:t>
            </a:r>
            <a:r>
              <a:rPr lang="en-CA" sz="2400" b="1" i="1" dirty="0">
                <a:latin typeface="+mj-lt"/>
              </a:rPr>
              <a:t> </a:t>
            </a:r>
            <a:r>
              <a:rPr lang="en-CA" sz="2400" b="1" i="1" dirty="0" smtClean="0">
                <a:latin typeface="+mj-lt"/>
              </a:rPr>
              <a:t>Duval, </a:t>
            </a:r>
            <a:r>
              <a:rPr lang="en-CA" sz="2400" b="1" i="1" dirty="0" err="1" smtClean="0">
                <a:latin typeface="+mj-lt"/>
              </a:rPr>
              <a:t>Bibliothèque</a:t>
            </a:r>
            <a:r>
              <a:rPr lang="en-CA" sz="2400" b="1" i="1" dirty="0" smtClean="0">
                <a:latin typeface="+mj-lt"/>
              </a:rPr>
              <a:t> et Archives </a:t>
            </a:r>
            <a:r>
              <a:rPr lang="en-CA" sz="2400" b="1" i="1" dirty="0" err="1" smtClean="0">
                <a:latin typeface="+mj-lt"/>
              </a:rPr>
              <a:t>nationales</a:t>
            </a:r>
            <a:r>
              <a:rPr lang="en-CA" sz="2400" b="1" i="1" dirty="0" smtClean="0">
                <a:latin typeface="+mj-lt"/>
              </a:rPr>
              <a:t> du Québec, (</a:t>
            </a:r>
            <a:r>
              <a:rPr lang="en-CA" sz="2400" b="1" i="1" dirty="0" err="1" smtClean="0">
                <a:latin typeface="+mj-lt"/>
              </a:rPr>
              <a:t>BAnQ</a:t>
            </a:r>
            <a:r>
              <a:rPr lang="en-CA" sz="2400" b="1" i="1" dirty="0" smtClean="0">
                <a:latin typeface="+mj-lt"/>
              </a:rPr>
              <a:t>)</a:t>
            </a:r>
          </a:p>
          <a:p>
            <a:pPr marL="0" indent="0" eaLnBrk="1" hangingPunct="1">
              <a:buFont typeface="Arial" panose="020B0604020202020204" pitchFamily="34" charset="0"/>
              <a:buNone/>
              <a:defRPr/>
            </a:pPr>
            <a:endParaRPr lang="en-CA" sz="1200" b="1" i="1" dirty="0" smtClean="0">
              <a:latin typeface="+mj-lt"/>
            </a:endParaRPr>
          </a:p>
          <a:p>
            <a:pPr eaLnBrk="1" hangingPunct="1">
              <a:defRPr/>
            </a:pPr>
            <a:r>
              <a:rPr lang="fr-FR" sz="2400" dirty="0">
                <a:latin typeface="+mj-lt"/>
              </a:rPr>
              <a:t>Le groupe de travail sur la sensibilisation a </a:t>
            </a:r>
            <a:r>
              <a:rPr lang="fr-FR" sz="2400" dirty="0" smtClean="0">
                <a:latin typeface="+mj-lt"/>
              </a:rPr>
              <a:t>deux </a:t>
            </a:r>
            <a:r>
              <a:rPr lang="fr-FR" sz="2400" dirty="0">
                <a:latin typeface="+mj-lt"/>
              </a:rPr>
              <a:t>objectifs : </a:t>
            </a:r>
            <a:r>
              <a:rPr lang="fr-FR" sz="2400" dirty="0" smtClean="0">
                <a:latin typeface="+mj-lt"/>
              </a:rPr>
              <a:t>créer </a:t>
            </a:r>
            <a:r>
              <a:rPr lang="fr-FR" sz="2400" dirty="0">
                <a:latin typeface="+mj-lt"/>
              </a:rPr>
              <a:t>une stratégie nationale de promotion des intérêts et </a:t>
            </a:r>
            <a:r>
              <a:rPr lang="fr-FR" sz="2400" dirty="0" smtClean="0">
                <a:latin typeface="+mj-lt"/>
              </a:rPr>
              <a:t>créer </a:t>
            </a:r>
            <a:r>
              <a:rPr lang="fr-FR" sz="2400" dirty="0">
                <a:latin typeface="+mj-lt"/>
              </a:rPr>
              <a:t>une stratégie nationale de sensibilisation.</a:t>
            </a:r>
            <a:endParaRPr lang="en-CA" sz="2400" dirty="0">
              <a:latin typeface="+mj-lt"/>
            </a:endParaRPr>
          </a:p>
          <a:p>
            <a:pPr eaLnBrk="1" hangingPunct="1">
              <a:defRPr/>
            </a:pPr>
            <a:r>
              <a:rPr lang="fr-FR" sz="2400" dirty="0">
                <a:latin typeface="+mj-lt"/>
              </a:rPr>
              <a:t>Afin de mieux faire connaître les archives au Canada, la communauté archivistique doit disposer des outils et des ressources nécessaires pour coordonner la publication de messages, intensifier la participation et tisser des partenariats constructifs avec des représentants élus, des alliés de la communauté, le secteur privé, les établissements d’enseignement et le grand public. </a:t>
            </a:r>
          </a:p>
          <a:p>
            <a:pPr marL="0" indent="0" eaLnBrk="1" hangingPunct="1">
              <a:buFont typeface="Arial" panose="020B0604020202020204" pitchFamily="34" charset="0"/>
              <a:buNone/>
              <a:defRPr/>
            </a:pPr>
            <a:endParaRPr lang="en-CA" sz="2400" dirty="0">
              <a:latin typeface="+mj-lt"/>
            </a:endParaRPr>
          </a:p>
        </p:txBody>
      </p:sp>
      <p:sp>
        <p:nvSpPr>
          <p:cNvPr id="19460"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D688167D-0EAD-454F-89AF-A35ACE643C4A}" type="slidenum">
              <a:rPr lang="en-CA" altLang="en-US" sz="1200" smtClean="0">
                <a:solidFill>
                  <a:schemeClr val="bg1"/>
                </a:solidFill>
              </a:rPr>
              <a:pPr>
                <a:spcBef>
                  <a:spcPct val="0"/>
                </a:spcBef>
                <a:buFontTx/>
                <a:buNone/>
              </a:pPr>
              <a:t>33</a:t>
            </a:fld>
            <a:endParaRPr lang="en-CA" altLang="en-US" sz="1200" smtClean="0">
              <a:solidFill>
                <a:schemeClr val="bg1"/>
              </a:solidFill>
            </a:endParaRPr>
          </a:p>
        </p:txBody>
      </p:sp>
    </p:spTree>
    <p:extLst>
      <p:ext uri="{BB962C8B-B14F-4D97-AF65-F5344CB8AC3E}">
        <p14:creationId xmlns:p14="http://schemas.microsoft.com/office/powerpoint/2010/main" val="1946465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404813"/>
            <a:ext cx="11064875" cy="1079500"/>
          </a:xfrm>
        </p:spPr>
        <p:txBody>
          <a:bodyPr>
            <a:normAutofit fontScale="90000"/>
          </a:bodyPr>
          <a:lstStyle/>
          <a:p>
            <a:pPr>
              <a:defRPr/>
            </a:pPr>
            <a:r>
              <a:rPr lang="fr-FR" sz="4000" b="1" dirty="0"/>
              <a:t>Groupe de travail sur la réponse au rapport de la Commission de vérité et </a:t>
            </a:r>
            <a:r>
              <a:rPr lang="fr-FR" sz="4000" b="1" dirty="0" smtClean="0"/>
              <a:t>réconciliation</a:t>
            </a:r>
            <a:endParaRPr lang="en-US" altLang="en-US" sz="4000" b="1" dirty="0" smtClean="0"/>
          </a:p>
        </p:txBody>
      </p:sp>
      <p:sp>
        <p:nvSpPr>
          <p:cNvPr id="4" name="Content Placeholder 2"/>
          <p:cNvSpPr>
            <a:spLocks noGrp="1"/>
          </p:cNvSpPr>
          <p:nvPr>
            <p:ph idx="1"/>
          </p:nvPr>
        </p:nvSpPr>
        <p:spPr>
          <a:xfrm>
            <a:off x="504825" y="1595438"/>
            <a:ext cx="10847388" cy="4210050"/>
          </a:xfrm>
        </p:spPr>
        <p:txBody>
          <a:bodyPr/>
          <a:lstStyle/>
          <a:p>
            <a:pPr marL="0" indent="0" eaLnBrk="1" hangingPunct="1">
              <a:buFont typeface="Arial" panose="020B0604020202020204" pitchFamily="34" charset="0"/>
              <a:buNone/>
              <a:defRPr/>
            </a:pPr>
            <a:endParaRPr lang="en-CA" sz="1100" b="1" i="1" dirty="0" smtClean="0">
              <a:latin typeface="+mj-lt"/>
            </a:endParaRPr>
          </a:p>
          <a:p>
            <a:pPr marL="0" indent="0" eaLnBrk="1" hangingPunct="1">
              <a:buFont typeface="Arial" panose="020B0604020202020204" pitchFamily="34" charset="0"/>
              <a:buNone/>
              <a:defRPr/>
            </a:pPr>
            <a:r>
              <a:rPr lang="en-CA" sz="2400" b="1" i="1" dirty="0" err="1" smtClean="0">
                <a:latin typeface="+mj-lt"/>
              </a:rPr>
              <a:t>Présidente</a:t>
            </a:r>
            <a:r>
              <a:rPr lang="en-CA" sz="2400" b="1" i="1" dirty="0" smtClean="0">
                <a:latin typeface="+mj-lt"/>
              </a:rPr>
              <a:t>: Erica Hernández-Read, </a:t>
            </a:r>
            <a:r>
              <a:rPr lang="fr-FR" sz="2400" b="1" i="1" dirty="0">
                <a:latin typeface="+mj-lt"/>
              </a:rPr>
              <a:t>Université du Nord de la Colombie-Britannique</a:t>
            </a:r>
            <a:endParaRPr lang="en-CA" sz="2400" b="1" i="1" dirty="0">
              <a:latin typeface="+mj-lt"/>
            </a:endParaRPr>
          </a:p>
          <a:p>
            <a:pPr marL="0" indent="0" eaLnBrk="1" hangingPunct="1">
              <a:buFont typeface="Arial" panose="020B0604020202020204" pitchFamily="34" charset="0"/>
              <a:buNone/>
              <a:defRPr/>
            </a:pPr>
            <a:endParaRPr lang="en-CA" sz="1200" b="1" i="1" dirty="0" smtClean="0">
              <a:latin typeface="+mj-lt"/>
            </a:endParaRPr>
          </a:p>
          <a:p>
            <a:pPr eaLnBrk="1" hangingPunct="1">
              <a:defRPr/>
            </a:pPr>
            <a:r>
              <a:rPr lang="fr-FR" sz="2400" dirty="0">
                <a:latin typeface="+mj-lt"/>
              </a:rPr>
              <a:t>Le mandat du groupe de travail consiste à examiner les politiques et les meilleures pratiques en archivistique </a:t>
            </a:r>
            <a:r>
              <a:rPr lang="fr-FR" sz="2400" dirty="0" smtClean="0">
                <a:latin typeface="+mj-lt"/>
              </a:rPr>
              <a:t>au </a:t>
            </a:r>
            <a:r>
              <a:rPr lang="fr-FR" sz="2400" dirty="0">
                <a:latin typeface="+mj-lt"/>
              </a:rPr>
              <a:t>Canada et d’identifier des obstacles potentiels </a:t>
            </a:r>
            <a:r>
              <a:rPr lang="fr-FR" sz="2400" dirty="0" smtClean="0">
                <a:latin typeface="+mj-lt"/>
              </a:rPr>
              <a:t>aux </a:t>
            </a:r>
            <a:r>
              <a:rPr lang="fr-FR" sz="2400" dirty="0">
                <a:latin typeface="+mj-lt"/>
              </a:rPr>
              <a:t>efforts de réconciliation entre la communauté archivistique canadienne et les gardiens du savoir autochtones</a:t>
            </a:r>
            <a:r>
              <a:rPr lang="fr-FR" sz="2400" dirty="0" smtClean="0">
                <a:latin typeface="+mj-lt"/>
              </a:rPr>
              <a:t>.</a:t>
            </a:r>
            <a:endParaRPr lang="fr-FR" sz="2400" dirty="0">
              <a:latin typeface="+mj-lt"/>
            </a:endParaRPr>
          </a:p>
        </p:txBody>
      </p:sp>
      <p:sp>
        <p:nvSpPr>
          <p:cNvPr id="21508"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1E15ABC9-6B07-4DB8-A077-235B8DA7FD7C}" type="slidenum">
              <a:rPr lang="en-CA" altLang="en-US" sz="1200" smtClean="0">
                <a:solidFill>
                  <a:schemeClr val="bg1"/>
                </a:solidFill>
              </a:rPr>
              <a:pPr>
                <a:spcBef>
                  <a:spcPct val="0"/>
                </a:spcBef>
                <a:buFontTx/>
                <a:buNone/>
              </a:pPr>
              <a:t>34</a:t>
            </a:fld>
            <a:endParaRPr lang="en-CA" altLang="en-US" sz="1200" smtClean="0">
              <a:solidFill>
                <a:schemeClr val="bg1"/>
              </a:solidFill>
            </a:endParaRPr>
          </a:p>
        </p:txBody>
      </p:sp>
    </p:spTree>
    <p:extLst>
      <p:ext uri="{BB962C8B-B14F-4D97-AF65-F5344CB8AC3E}">
        <p14:creationId xmlns:p14="http://schemas.microsoft.com/office/powerpoint/2010/main" val="892743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31988" y="404813"/>
            <a:ext cx="7848600" cy="1079500"/>
          </a:xfrm>
        </p:spPr>
        <p:txBody>
          <a:bodyPr/>
          <a:lstStyle/>
          <a:p>
            <a:r>
              <a:rPr lang="fr-CA" altLang="en-US" sz="4000" b="1" smtClean="0"/>
              <a:t>Impliquez-vous</a:t>
            </a:r>
            <a:endParaRPr lang="en-US" altLang="en-US" sz="4000" b="1" dirty="0" smtClean="0"/>
          </a:p>
        </p:txBody>
      </p:sp>
      <p:sp>
        <p:nvSpPr>
          <p:cNvPr id="4" name="Content Placeholder 2"/>
          <p:cNvSpPr>
            <a:spLocks noGrp="1"/>
          </p:cNvSpPr>
          <p:nvPr>
            <p:ph idx="1"/>
          </p:nvPr>
        </p:nvSpPr>
        <p:spPr>
          <a:xfrm>
            <a:off x="431800" y="1811338"/>
            <a:ext cx="11136313" cy="4138612"/>
          </a:xfrm>
        </p:spPr>
        <p:txBody>
          <a:bodyPr/>
          <a:lstStyle/>
          <a:p>
            <a:pPr eaLnBrk="1" hangingPunct="1">
              <a:defRPr/>
            </a:pPr>
            <a:r>
              <a:rPr lang="fr-FR" sz="2400" dirty="0">
                <a:latin typeface="+mj-lt"/>
              </a:rPr>
              <a:t>Les groupes de travail sur la main-d’œuvre en archivistique et sur la réponse au rapport de la CVR cherchent de nouveaux </a:t>
            </a:r>
            <a:r>
              <a:rPr lang="fr-FR" sz="2400" dirty="0" smtClean="0">
                <a:latin typeface="+mj-lt"/>
              </a:rPr>
              <a:t>membres.</a:t>
            </a:r>
            <a:endParaRPr lang="fr-FR" sz="2400" dirty="0">
              <a:latin typeface="+mj-lt"/>
            </a:endParaRPr>
          </a:p>
          <a:p>
            <a:pPr marL="0" indent="0" eaLnBrk="1" hangingPunct="1">
              <a:buFont typeface="Arial" panose="020B0604020202020204" pitchFamily="34" charset="0"/>
              <a:buNone/>
              <a:defRPr/>
            </a:pPr>
            <a:endParaRPr lang="en-CA" sz="2400" dirty="0">
              <a:latin typeface="+mj-lt"/>
            </a:endParaRPr>
          </a:p>
          <a:p>
            <a:pPr eaLnBrk="1" hangingPunct="1">
              <a:defRPr/>
            </a:pPr>
            <a:r>
              <a:rPr lang="fr-FR" sz="2400" dirty="0">
                <a:latin typeface="+mj-lt"/>
              </a:rPr>
              <a:t>Pour participer, communiquez avec les coprésidents par courriel à : </a:t>
            </a:r>
            <a:endParaRPr lang="en-CA" sz="2400" dirty="0" smtClean="0">
              <a:latin typeface="+mj-lt"/>
            </a:endParaRPr>
          </a:p>
          <a:p>
            <a:pPr marL="0" indent="0" eaLnBrk="1" hangingPunct="1">
              <a:buFont typeface="Arial" panose="020B0604020202020204" pitchFamily="34" charset="0"/>
              <a:buNone/>
              <a:defRPr/>
            </a:pPr>
            <a:endParaRPr lang="en-CA" sz="1600" dirty="0" smtClean="0">
              <a:latin typeface="+mj-lt"/>
            </a:endParaRPr>
          </a:p>
          <a:p>
            <a:pPr lvl="1" eaLnBrk="1" hangingPunct="1">
              <a:buFont typeface="Wingdings" panose="05000000000000000000" pitchFamily="2" charset="2"/>
              <a:buChar char="Ø"/>
              <a:defRPr/>
            </a:pPr>
            <a:r>
              <a:rPr lang="en-CA" sz="2000" dirty="0" smtClean="0">
                <a:latin typeface="+mj-lt"/>
              </a:rPr>
              <a:t>Luciana </a:t>
            </a:r>
            <a:r>
              <a:rPr lang="en-CA" sz="2000" dirty="0" err="1" smtClean="0">
                <a:latin typeface="+mj-lt"/>
              </a:rPr>
              <a:t>Duranti</a:t>
            </a:r>
            <a:r>
              <a:rPr lang="en-CA" sz="2000" dirty="0" smtClean="0">
                <a:latin typeface="+mj-lt"/>
              </a:rPr>
              <a:t>, </a:t>
            </a:r>
            <a:r>
              <a:rPr lang="en-CA" sz="2000" dirty="0" smtClean="0">
                <a:latin typeface="+mj-lt"/>
                <a:hlinkClick r:id="rId3"/>
              </a:rPr>
              <a:t>luciana.duranti@ubc.ca</a:t>
            </a:r>
            <a:endParaRPr lang="en-CA" sz="2000" dirty="0" smtClean="0">
              <a:latin typeface="+mj-lt"/>
            </a:endParaRPr>
          </a:p>
          <a:p>
            <a:pPr marL="457200" lvl="1" indent="0" eaLnBrk="1" hangingPunct="1">
              <a:buFont typeface="Arial" panose="020B0604020202020204" pitchFamily="34" charset="0"/>
              <a:buNone/>
              <a:defRPr/>
            </a:pPr>
            <a:endParaRPr lang="en-CA" sz="1100" dirty="0" smtClean="0">
              <a:latin typeface="+mj-lt"/>
            </a:endParaRPr>
          </a:p>
          <a:p>
            <a:pPr lvl="1" eaLnBrk="1" hangingPunct="1">
              <a:buFont typeface="Wingdings" panose="05000000000000000000" pitchFamily="2" charset="2"/>
              <a:buChar char="Ø"/>
              <a:defRPr/>
            </a:pPr>
            <a:r>
              <a:rPr lang="en-CA" sz="2000" dirty="0" err="1" smtClean="0">
                <a:latin typeface="+mj-lt"/>
              </a:rPr>
              <a:t>Cédric</a:t>
            </a:r>
            <a:r>
              <a:rPr lang="en-CA" sz="2000" dirty="0" smtClean="0">
                <a:latin typeface="+mj-lt"/>
              </a:rPr>
              <a:t> Champagne, </a:t>
            </a:r>
            <a:r>
              <a:rPr lang="en-CA" sz="2000" dirty="0" smtClean="0">
                <a:latin typeface="+mj-lt"/>
                <a:hlinkClick r:id="rId4"/>
              </a:rPr>
              <a:t>champagne.cedric@uqam.ca</a:t>
            </a:r>
            <a:endParaRPr lang="en-CA" sz="2000" dirty="0" smtClean="0">
              <a:latin typeface="+mj-lt"/>
            </a:endParaRPr>
          </a:p>
          <a:p>
            <a:pPr marL="457200" lvl="1" indent="0" eaLnBrk="1" hangingPunct="1">
              <a:buFont typeface="Arial" panose="020B0604020202020204" pitchFamily="34" charset="0"/>
              <a:buNone/>
              <a:defRPr/>
            </a:pPr>
            <a:endParaRPr lang="en-CA" sz="2000" dirty="0">
              <a:latin typeface="+mj-lt"/>
            </a:endParaRPr>
          </a:p>
        </p:txBody>
      </p:sp>
      <p:sp>
        <p:nvSpPr>
          <p:cNvPr id="23556"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5AE7525E-AE15-4725-A1E0-70832BCD5042}" type="slidenum">
              <a:rPr lang="en-CA" altLang="en-US" sz="1200" smtClean="0">
                <a:solidFill>
                  <a:schemeClr val="bg1"/>
                </a:solidFill>
              </a:rPr>
              <a:pPr>
                <a:spcBef>
                  <a:spcPct val="0"/>
                </a:spcBef>
                <a:buFontTx/>
                <a:buNone/>
              </a:pPr>
              <a:t>35</a:t>
            </a:fld>
            <a:endParaRPr lang="en-CA" altLang="en-US" sz="1200" smtClean="0">
              <a:solidFill>
                <a:schemeClr val="bg1"/>
              </a:solidFill>
            </a:endParaRPr>
          </a:p>
        </p:txBody>
      </p:sp>
    </p:spTree>
    <p:extLst>
      <p:ext uri="{BB962C8B-B14F-4D97-AF65-F5344CB8AC3E}">
        <p14:creationId xmlns:p14="http://schemas.microsoft.com/office/powerpoint/2010/main" val="1392248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custDataLst>
              <p:tags r:id="rId1"/>
            </p:custDataLst>
          </p:nvPr>
        </p:nvSpPr>
        <p:spPr>
          <a:xfrm>
            <a:off x="1055688" y="404813"/>
            <a:ext cx="9648825" cy="1152525"/>
          </a:xfrm>
        </p:spPr>
        <p:txBody>
          <a:bodyPr>
            <a:normAutofit/>
          </a:bodyPr>
          <a:lstStyle/>
          <a:p>
            <a:r>
              <a:rPr lang="fr-FR" altLang="en-US" sz="3400" b="1" dirty="0" smtClean="0"/>
              <a:t>Mise en </a:t>
            </a:r>
            <a:r>
              <a:rPr lang="fr-FR" altLang="en-US" sz="3400" b="1" dirty="0" err="1" smtClean="0"/>
              <a:t>oeuvre</a:t>
            </a:r>
            <a:r>
              <a:rPr lang="fr-FR" altLang="en-US" sz="3400" b="1" dirty="0" smtClean="0"/>
              <a:t> d’OCLC et jalons</a:t>
            </a:r>
            <a:endParaRPr lang="en-CA" altLang="en-US" sz="3400" b="1" dirty="0" smtClean="0"/>
          </a:p>
        </p:txBody>
      </p:sp>
      <p:sp>
        <p:nvSpPr>
          <p:cNvPr id="3" name="Content Placeholder 2"/>
          <p:cNvSpPr>
            <a:spLocks noGrp="1"/>
          </p:cNvSpPr>
          <p:nvPr>
            <p:ph idx="1"/>
            <p:custDataLst>
              <p:tags r:id="rId2"/>
            </p:custDataLst>
          </p:nvPr>
        </p:nvSpPr>
        <p:spPr>
          <a:xfrm>
            <a:off x="479425" y="1773238"/>
            <a:ext cx="11233150" cy="3959225"/>
          </a:xfrm>
        </p:spPr>
        <p:txBody>
          <a:bodyPr/>
          <a:lstStyle/>
          <a:p>
            <a:pPr>
              <a:spcBef>
                <a:spcPts val="0"/>
              </a:spcBef>
              <a:defRPr/>
            </a:pPr>
            <a:r>
              <a:rPr lang="fr-FR" sz="2400" dirty="0" smtClean="0">
                <a:latin typeface="+mj-lt"/>
              </a:rPr>
              <a:t>Du début octobre au 6 décembre 2017, les</a:t>
            </a:r>
            <a:r>
              <a:rPr lang="en-CA" sz="2400" dirty="0" smtClean="0">
                <a:latin typeface="+mj-lt"/>
              </a:rPr>
              <a:t> </a:t>
            </a:r>
            <a:r>
              <a:rPr lang="en-CA" sz="2400" dirty="0">
                <a:latin typeface="+mj-lt"/>
              </a:rPr>
              <a:t>petites </a:t>
            </a:r>
            <a:r>
              <a:rPr lang="en-CA" sz="2400" dirty="0" err="1">
                <a:latin typeface="+mj-lt"/>
              </a:rPr>
              <a:t>bibliothèques</a:t>
            </a:r>
            <a:r>
              <a:rPr lang="en-CA" sz="2400" dirty="0">
                <a:latin typeface="+mj-lt"/>
              </a:rPr>
              <a:t> </a:t>
            </a:r>
            <a:r>
              <a:rPr lang="en-CA" sz="2400" dirty="0" err="1">
                <a:latin typeface="+mj-lt"/>
              </a:rPr>
              <a:t>publiques</a:t>
            </a:r>
            <a:r>
              <a:rPr lang="en-CA" sz="2400" dirty="0">
                <a:latin typeface="+mj-lt"/>
              </a:rPr>
              <a:t> et </a:t>
            </a:r>
            <a:r>
              <a:rPr lang="en-CA" sz="2400" dirty="0" err="1">
                <a:latin typeface="+mj-lt"/>
              </a:rPr>
              <a:t>postsecondaires</a:t>
            </a:r>
            <a:r>
              <a:rPr lang="en-CA" sz="2400" dirty="0">
                <a:latin typeface="+mj-lt"/>
              </a:rPr>
              <a:t> </a:t>
            </a:r>
            <a:r>
              <a:rPr lang="en-CA" sz="2400" dirty="0" err="1" smtClean="0">
                <a:latin typeface="+mj-lt"/>
              </a:rPr>
              <a:t>pouvaient</a:t>
            </a:r>
            <a:r>
              <a:rPr lang="en-CA" sz="2400" dirty="0" smtClean="0">
                <a:latin typeface="+mj-lt"/>
              </a:rPr>
              <a:t> </a:t>
            </a:r>
            <a:r>
              <a:rPr lang="en-CA" sz="2400" dirty="0" err="1" smtClean="0">
                <a:latin typeface="+mj-lt"/>
              </a:rPr>
              <a:t>présenter</a:t>
            </a:r>
            <a:r>
              <a:rPr lang="en-CA" sz="2400" dirty="0" smtClean="0">
                <a:latin typeface="+mj-lt"/>
              </a:rPr>
              <a:t> </a:t>
            </a:r>
            <a:r>
              <a:rPr lang="en-CA" sz="2400" dirty="0" err="1" smtClean="0">
                <a:latin typeface="+mj-lt"/>
              </a:rPr>
              <a:t>une</a:t>
            </a:r>
            <a:r>
              <a:rPr lang="en-CA" sz="2400" dirty="0" smtClean="0">
                <a:latin typeface="+mj-lt"/>
              </a:rPr>
              <a:t> </a:t>
            </a:r>
            <a:r>
              <a:rPr lang="en-CA" sz="2400" dirty="0" err="1" smtClean="0">
                <a:latin typeface="+mj-lt"/>
              </a:rPr>
              <a:t>demande</a:t>
            </a:r>
            <a:r>
              <a:rPr lang="en-CA" sz="2400" dirty="0" smtClean="0">
                <a:latin typeface="+mj-lt"/>
              </a:rPr>
              <a:t> </a:t>
            </a:r>
            <a:r>
              <a:rPr lang="fr-FR" sz="2400" dirty="0" smtClean="0">
                <a:latin typeface="+mj-lt"/>
              </a:rPr>
              <a:t>en </a:t>
            </a:r>
            <a:r>
              <a:rPr lang="fr-FR" sz="2400" dirty="0">
                <a:latin typeface="+mj-lt"/>
              </a:rPr>
              <a:t>ligne </a:t>
            </a:r>
            <a:r>
              <a:rPr lang="en-CA" sz="2400" dirty="0" smtClean="0">
                <a:latin typeface="+mj-lt"/>
              </a:rPr>
              <a:t>pour </a:t>
            </a:r>
            <a:r>
              <a:rPr lang="en-CA" sz="2400" dirty="0" err="1" smtClean="0">
                <a:latin typeface="+mj-lt"/>
              </a:rPr>
              <a:t>s’inscrire</a:t>
            </a:r>
            <a:r>
              <a:rPr lang="en-CA" sz="2400" dirty="0" smtClean="0">
                <a:latin typeface="+mj-lt"/>
              </a:rPr>
              <a:t> aux services </a:t>
            </a:r>
            <a:r>
              <a:rPr lang="en-CA" sz="2400" dirty="0" err="1" smtClean="0">
                <a:latin typeface="+mj-lt"/>
              </a:rPr>
              <a:t>d’OCLC</a:t>
            </a:r>
            <a:r>
              <a:rPr lang="en-CA" sz="2400" dirty="0" smtClean="0">
                <a:latin typeface="+mj-lt"/>
              </a:rPr>
              <a:t> </a:t>
            </a:r>
            <a:r>
              <a:rPr lang="en-CA" sz="2400" dirty="0" err="1" smtClean="0">
                <a:latin typeface="+mj-lt"/>
              </a:rPr>
              <a:t>financés</a:t>
            </a:r>
            <a:r>
              <a:rPr lang="en-CA" sz="2400" dirty="0" smtClean="0">
                <a:latin typeface="+mj-lt"/>
              </a:rPr>
              <a:t> par BAC.</a:t>
            </a:r>
          </a:p>
          <a:p>
            <a:pPr>
              <a:spcBef>
                <a:spcPts val="0"/>
              </a:spcBef>
              <a:defRPr/>
            </a:pPr>
            <a:endParaRPr lang="en-CA" sz="700" dirty="0" smtClean="0">
              <a:latin typeface="+mj-lt"/>
            </a:endParaRPr>
          </a:p>
          <a:p>
            <a:pPr>
              <a:spcBef>
                <a:spcPts val="0"/>
              </a:spcBef>
              <a:defRPr/>
            </a:pPr>
            <a:r>
              <a:rPr lang="en-CA" sz="2400" dirty="0" smtClean="0">
                <a:latin typeface="+mj-lt"/>
              </a:rPr>
              <a:t>BAC a </a:t>
            </a:r>
            <a:r>
              <a:rPr lang="en-CA" sz="2400" dirty="0" err="1" smtClean="0">
                <a:latin typeface="+mj-lt"/>
              </a:rPr>
              <a:t>reçu</a:t>
            </a:r>
            <a:r>
              <a:rPr lang="en-CA" sz="2400" dirty="0" smtClean="0">
                <a:latin typeface="+mj-lt"/>
              </a:rPr>
              <a:t> 76 </a:t>
            </a:r>
            <a:r>
              <a:rPr lang="en-CA" sz="2400" dirty="0" err="1" smtClean="0">
                <a:latin typeface="+mj-lt"/>
              </a:rPr>
              <a:t>demandes</a:t>
            </a:r>
            <a:r>
              <a:rPr lang="en-CA" sz="2400" dirty="0" smtClean="0">
                <a:latin typeface="+mj-lt"/>
              </a:rPr>
              <a:t> de </a:t>
            </a:r>
            <a:r>
              <a:rPr lang="en-CA" sz="2400" dirty="0" err="1" smtClean="0">
                <a:latin typeface="+mj-lt"/>
              </a:rPr>
              <a:t>financement</a:t>
            </a:r>
            <a:r>
              <a:rPr lang="en-CA" sz="2400" dirty="0" smtClean="0">
                <a:latin typeface="+mj-lt"/>
              </a:rPr>
              <a:t>.</a:t>
            </a:r>
          </a:p>
          <a:p>
            <a:pPr lvl="1">
              <a:spcBef>
                <a:spcPts val="0"/>
              </a:spcBef>
              <a:defRPr/>
            </a:pPr>
            <a:r>
              <a:rPr lang="en-CA" sz="2200" dirty="0" smtClean="0">
                <a:latin typeface="+mj-lt"/>
              </a:rPr>
              <a:t>BAC </a:t>
            </a:r>
            <a:r>
              <a:rPr lang="en-CA" sz="2200" dirty="0" err="1" smtClean="0">
                <a:latin typeface="+mj-lt"/>
              </a:rPr>
              <a:t>évalue</a:t>
            </a:r>
            <a:r>
              <a:rPr lang="en-CA" sz="2200" dirty="0" smtClean="0">
                <a:latin typeface="+mj-lt"/>
              </a:rPr>
              <a:t> </a:t>
            </a:r>
            <a:r>
              <a:rPr lang="en-CA" sz="2200" dirty="0" err="1" smtClean="0">
                <a:latin typeface="+mj-lt"/>
              </a:rPr>
              <a:t>présentement</a:t>
            </a:r>
            <a:r>
              <a:rPr lang="en-CA" sz="2200" dirty="0" smtClean="0">
                <a:latin typeface="+mj-lt"/>
              </a:rPr>
              <a:t> </a:t>
            </a:r>
            <a:r>
              <a:rPr lang="en-CA" sz="2200" dirty="0" err="1" smtClean="0">
                <a:latin typeface="+mj-lt"/>
              </a:rPr>
              <a:t>l’admissibilité</a:t>
            </a:r>
            <a:r>
              <a:rPr lang="en-CA" sz="2200" dirty="0" smtClean="0">
                <a:latin typeface="+mj-lt"/>
              </a:rPr>
              <a:t> des </a:t>
            </a:r>
            <a:r>
              <a:rPr lang="en-CA" sz="2200" dirty="0" err="1" smtClean="0">
                <a:latin typeface="+mj-lt"/>
              </a:rPr>
              <a:t>demandes</a:t>
            </a:r>
            <a:r>
              <a:rPr lang="en-CA" sz="2200" dirty="0" smtClean="0">
                <a:latin typeface="+mj-lt"/>
              </a:rPr>
              <a:t> de </a:t>
            </a:r>
            <a:r>
              <a:rPr lang="en-CA" sz="2200" dirty="0" err="1" smtClean="0">
                <a:latin typeface="+mj-lt"/>
              </a:rPr>
              <a:t>financement</a:t>
            </a:r>
            <a:r>
              <a:rPr lang="en-CA" sz="2200" dirty="0">
                <a:latin typeface="+mj-lt"/>
              </a:rPr>
              <a:t>.</a:t>
            </a:r>
            <a:endParaRPr lang="en-CA" sz="2200" dirty="0" smtClean="0">
              <a:latin typeface="+mj-lt"/>
            </a:endParaRPr>
          </a:p>
          <a:p>
            <a:pPr lvl="1">
              <a:spcBef>
                <a:spcPts val="0"/>
              </a:spcBef>
              <a:defRPr/>
            </a:pPr>
            <a:r>
              <a:rPr lang="en-CA" sz="2200" dirty="0" smtClean="0">
                <a:latin typeface="+mj-lt"/>
              </a:rPr>
              <a:t>Les </a:t>
            </a:r>
            <a:r>
              <a:rPr lang="en-CA" sz="2200" dirty="0" err="1" smtClean="0">
                <a:latin typeface="+mj-lt"/>
              </a:rPr>
              <a:t>bibliothèques</a:t>
            </a:r>
            <a:r>
              <a:rPr lang="en-CA" sz="2200" dirty="0" smtClean="0">
                <a:latin typeface="+mj-lt"/>
              </a:rPr>
              <a:t> </a:t>
            </a:r>
            <a:r>
              <a:rPr lang="en-CA" sz="2200" dirty="0" err="1" smtClean="0">
                <a:latin typeface="+mj-lt"/>
              </a:rPr>
              <a:t>admissibles</a:t>
            </a:r>
            <a:r>
              <a:rPr lang="en-CA" sz="2200" dirty="0" smtClean="0">
                <a:latin typeface="+mj-lt"/>
              </a:rPr>
              <a:t> </a:t>
            </a:r>
            <a:r>
              <a:rPr lang="en-CA" sz="2200" dirty="0" err="1" smtClean="0">
                <a:latin typeface="+mj-lt"/>
              </a:rPr>
              <a:t>seront</a:t>
            </a:r>
            <a:r>
              <a:rPr lang="en-CA" sz="2200" dirty="0" smtClean="0">
                <a:latin typeface="+mj-lt"/>
              </a:rPr>
              <a:t> </a:t>
            </a:r>
            <a:r>
              <a:rPr lang="en-CA" sz="2200" dirty="0" err="1" smtClean="0">
                <a:latin typeface="+mj-lt"/>
              </a:rPr>
              <a:t>informées</a:t>
            </a:r>
            <a:r>
              <a:rPr lang="en-CA" sz="2200" dirty="0" smtClean="0">
                <a:latin typeface="+mj-lt"/>
              </a:rPr>
              <a:t> et </a:t>
            </a:r>
            <a:r>
              <a:rPr lang="en-CA" sz="2200" dirty="0" err="1" smtClean="0">
                <a:latin typeface="+mj-lt"/>
              </a:rPr>
              <a:t>leurs</a:t>
            </a:r>
            <a:r>
              <a:rPr lang="en-CA" sz="2200" dirty="0" smtClean="0">
                <a:latin typeface="+mj-lt"/>
              </a:rPr>
              <a:t> </a:t>
            </a:r>
            <a:r>
              <a:rPr lang="en-CA" sz="2200" dirty="0" err="1" smtClean="0">
                <a:latin typeface="+mj-lt"/>
              </a:rPr>
              <a:t>renseignements</a:t>
            </a:r>
            <a:r>
              <a:rPr lang="en-CA" sz="2200" dirty="0" smtClean="0">
                <a:latin typeface="+mj-lt"/>
              </a:rPr>
              <a:t> </a:t>
            </a:r>
            <a:r>
              <a:rPr lang="en-CA" sz="2200" dirty="0" err="1" smtClean="0">
                <a:latin typeface="+mj-lt"/>
              </a:rPr>
              <a:t>seront</a:t>
            </a:r>
            <a:r>
              <a:rPr lang="en-CA" sz="2200" dirty="0" smtClean="0">
                <a:latin typeface="+mj-lt"/>
              </a:rPr>
              <a:t> </a:t>
            </a:r>
            <a:r>
              <a:rPr lang="en-CA" sz="2200" dirty="0" err="1" smtClean="0">
                <a:latin typeface="+mj-lt"/>
              </a:rPr>
              <a:t>transmis</a:t>
            </a:r>
            <a:r>
              <a:rPr lang="en-CA" sz="2200" dirty="0" smtClean="0">
                <a:latin typeface="+mj-lt"/>
              </a:rPr>
              <a:t> à OCLC pour la configuration </a:t>
            </a:r>
            <a:r>
              <a:rPr lang="en-CA" sz="2200" dirty="0" err="1" smtClean="0">
                <a:latin typeface="+mj-lt"/>
              </a:rPr>
              <a:t>nécessaire</a:t>
            </a:r>
            <a:r>
              <a:rPr lang="en-CA" sz="2200" dirty="0" smtClean="0">
                <a:latin typeface="+mj-lt"/>
              </a:rPr>
              <a:t>.</a:t>
            </a:r>
          </a:p>
          <a:p>
            <a:pPr lvl="1">
              <a:spcBef>
                <a:spcPts val="0"/>
              </a:spcBef>
              <a:defRPr/>
            </a:pPr>
            <a:r>
              <a:rPr lang="en-CA" sz="2200" dirty="0" smtClean="0">
                <a:latin typeface="+mj-lt"/>
              </a:rPr>
              <a:t>Les </a:t>
            </a:r>
            <a:r>
              <a:rPr lang="en-CA" sz="2200" dirty="0" err="1" smtClean="0">
                <a:latin typeface="+mj-lt"/>
              </a:rPr>
              <a:t>bibliothèques</a:t>
            </a:r>
            <a:r>
              <a:rPr lang="en-CA" sz="2200" dirty="0" smtClean="0">
                <a:latin typeface="+mj-lt"/>
              </a:rPr>
              <a:t> non-</a:t>
            </a:r>
            <a:r>
              <a:rPr lang="en-CA" sz="2200" dirty="0" err="1" smtClean="0">
                <a:latin typeface="+mj-lt"/>
              </a:rPr>
              <a:t>admissibles</a:t>
            </a:r>
            <a:r>
              <a:rPr lang="en-CA" sz="2200" dirty="0" smtClean="0">
                <a:latin typeface="+mj-lt"/>
              </a:rPr>
              <a:t> </a:t>
            </a:r>
            <a:r>
              <a:rPr lang="en-CA" sz="2200" dirty="0" err="1" smtClean="0">
                <a:latin typeface="+mj-lt"/>
              </a:rPr>
              <a:t>seront</a:t>
            </a:r>
            <a:r>
              <a:rPr lang="en-CA" sz="2200" dirty="0" smtClean="0">
                <a:latin typeface="+mj-lt"/>
              </a:rPr>
              <a:t> </a:t>
            </a:r>
            <a:r>
              <a:rPr lang="en-CA" sz="2200" dirty="0" err="1" smtClean="0">
                <a:latin typeface="+mj-lt"/>
              </a:rPr>
              <a:t>informées</a:t>
            </a:r>
            <a:r>
              <a:rPr lang="en-CA" sz="2200" dirty="0" smtClean="0">
                <a:latin typeface="+mj-lt"/>
              </a:rPr>
              <a:t> des raisons du </a:t>
            </a:r>
            <a:r>
              <a:rPr lang="en-CA" sz="2200" dirty="0" err="1" smtClean="0">
                <a:latin typeface="+mj-lt"/>
              </a:rPr>
              <a:t>refus</a:t>
            </a:r>
            <a:r>
              <a:rPr lang="en-CA" sz="2200" dirty="0" smtClean="0">
                <a:latin typeface="+mj-lt"/>
              </a:rPr>
              <a:t>.</a:t>
            </a:r>
          </a:p>
          <a:p>
            <a:pPr lvl="1">
              <a:spcBef>
                <a:spcPts val="0"/>
              </a:spcBef>
              <a:defRPr/>
            </a:pPr>
            <a:r>
              <a:rPr lang="en-CA" sz="2200" dirty="0" smtClean="0">
                <a:latin typeface="+mj-lt"/>
              </a:rPr>
              <a:t>Un </a:t>
            </a:r>
            <a:r>
              <a:rPr lang="en-CA" sz="2200" dirty="0" err="1" smtClean="0">
                <a:latin typeface="+mj-lt"/>
              </a:rPr>
              <a:t>deuxième</a:t>
            </a:r>
            <a:r>
              <a:rPr lang="en-CA" sz="2200" dirty="0" smtClean="0">
                <a:latin typeface="+mj-lt"/>
              </a:rPr>
              <a:t> </a:t>
            </a:r>
            <a:r>
              <a:rPr lang="en-CA" sz="2200" dirty="0" err="1" smtClean="0">
                <a:latin typeface="+mj-lt"/>
              </a:rPr>
              <a:t>appel</a:t>
            </a:r>
            <a:r>
              <a:rPr lang="en-CA" sz="2200" dirty="0" smtClean="0">
                <a:latin typeface="+mj-lt"/>
              </a:rPr>
              <a:t> de </a:t>
            </a:r>
            <a:r>
              <a:rPr lang="en-CA" sz="2200" dirty="0" err="1" smtClean="0">
                <a:latin typeface="+mj-lt"/>
              </a:rPr>
              <a:t>demandes</a:t>
            </a:r>
            <a:r>
              <a:rPr lang="en-CA" sz="2200" dirty="0" smtClean="0">
                <a:latin typeface="+mj-lt"/>
              </a:rPr>
              <a:t> de </a:t>
            </a:r>
            <a:r>
              <a:rPr lang="en-CA" sz="2200" dirty="0" err="1" smtClean="0">
                <a:latin typeface="+mj-lt"/>
              </a:rPr>
              <a:t>financement</a:t>
            </a:r>
            <a:r>
              <a:rPr lang="en-CA" sz="2200" dirty="0" smtClean="0">
                <a:latin typeface="+mj-lt"/>
              </a:rPr>
              <a:t> aura lieu au </a:t>
            </a:r>
            <a:r>
              <a:rPr lang="en-CA" sz="2200" dirty="0" err="1" smtClean="0">
                <a:latin typeface="+mj-lt"/>
              </a:rPr>
              <a:t>cours</a:t>
            </a:r>
            <a:r>
              <a:rPr lang="en-CA" sz="2200" dirty="0" smtClean="0">
                <a:latin typeface="+mj-lt"/>
              </a:rPr>
              <a:t> de la </a:t>
            </a:r>
            <a:r>
              <a:rPr lang="en-CA" sz="2200" dirty="0" err="1" smtClean="0">
                <a:latin typeface="+mj-lt"/>
              </a:rPr>
              <a:t>prochaine</a:t>
            </a:r>
            <a:r>
              <a:rPr lang="en-CA" sz="2200" dirty="0" smtClean="0">
                <a:latin typeface="+mj-lt"/>
              </a:rPr>
              <a:t> </a:t>
            </a:r>
            <a:r>
              <a:rPr lang="en-CA" sz="2200" dirty="0" err="1" smtClean="0">
                <a:latin typeface="+mj-lt"/>
              </a:rPr>
              <a:t>année</a:t>
            </a:r>
            <a:r>
              <a:rPr lang="en-CA" sz="2200" dirty="0" smtClean="0">
                <a:latin typeface="+mj-lt"/>
              </a:rPr>
              <a:t> </a:t>
            </a:r>
            <a:r>
              <a:rPr lang="en-CA" sz="2200" dirty="0" err="1" smtClean="0">
                <a:latin typeface="+mj-lt"/>
              </a:rPr>
              <a:t>financière</a:t>
            </a:r>
            <a:r>
              <a:rPr lang="en-CA" sz="2200" dirty="0" smtClean="0">
                <a:latin typeface="+mj-lt"/>
              </a:rPr>
              <a:t>.</a:t>
            </a:r>
          </a:p>
        </p:txBody>
      </p:sp>
      <p:sp>
        <p:nvSpPr>
          <p:cNvPr id="17412" name="Slide Number Placeholder 3"/>
          <p:cNvSpPr>
            <a:spLocks noGrp="1"/>
          </p:cNvSpPr>
          <p:nvPr>
            <p:ph type="sldNum" sz="quarter" idx="10"/>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D121E7A8-96D6-4FEA-94AD-72B25F6D5BB5}" type="slidenum">
              <a:rPr lang="en-CA" altLang="en-US" sz="1200" smtClean="0">
                <a:solidFill>
                  <a:srgbClr val="FFFFFF"/>
                </a:solidFill>
              </a:rPr>
              <a:pPr>
                <a:spcBef>
                  <a:spcPct val="0"/>
                </a:spcBef>
                <a:buFontTx/>
                <a:buNone/>
              </a:pPr>
              <a:t>4</a:t>
            </a:fld>
            <a:endParaRPr lang="en-CA" altLang="en-US" sz="1200" smtClean="0">
              <a:solidFill>
                <a:srgbClr val="FFFFFF"/>
              </a:solidFill>
            </a:endParaRPr>
          </a:p>
        </p:txBody>
      </p:sp>
    </p:spTree>
    <p:extLst>
      <p:ext uri="{BB962C8B-B14F-4D97-AF65-F5344CB8AC3E}">
        <p14:creationId xmlns:p14="http://schemas.microsoft.com/office/powerpoint/2010/main" val="2005588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custDataLst>
              <p:tags r:id="rId1"/>
            </p:custDataLst>
          </p:nvPr>
        </p:nvSpPr>
        <p:spPr>
          <a:xfrm>
            <a:off x="119063" y="4724400"/>
            <a:ext cx="12072937" cy="1143000"/>
          </a:xfrm>
        </p:spPr>
        <p:txBody>
          <a:bodyPr/>
          <a:lstStyle/>
          <a:p>
            <a:pPr algn="r"/>
            <a:r>
              <a:rPr lang="en-CA" altLang="en-US" b="1" dirty="0" err="1" smtClean="0">
                <a:cs typeface="Microsoft Sans Serif" panose="020B0604020202020204" pitchFamily="34" charset="0"/>
              </a:rPr>
              <a:t>Stratégie</a:t>
            </a:r>
            <a:r>
              <a:rPr lang="en-CA" altLang="en-US" b="1" dirty="0" smtClean="0">
                <a:cs typeface="Microsoft Sans Serif" panose="020B0604020202020204" pitchFamily="34" charset="0"/>
              </a:rPr>
              <a:t> pour un programme de </a:t>
            </a:r>
            <a:r>
              <a:rPr lang="en-CA" altLang="en-US" b="1" dirty="0" err="1" smtClean="0">
                <a:cs typeface="Microsoft Sans Serif" panose="020B0604020202020204" pitchFamily="34" charset="0"/>
              </a:rPr>
              <a:t>préservation</a:t>
            </a:r>
            <a:r>
              <a:rPr lang="en-CA" altLang="en-US" b="1" dirty="0" smtClean="0">
                <a:cs typeface="Microsoft Sans Serif" panose="020B0604020202020204" pitchFamily="34" charset="0"/>
              </a:rPr>
              <a:t> </a:t>
            </a:r>
            <a:r>
              <a:rPr lang="en-CA" altLang="en-US" b="1" dirty="0" err="1" smtClean="0">
                <a:cs typeface="Microsoft Sans Serif" panose="020B0604020202020204" pitchFamily="34" charset="0"/>
              </a:rPr>
              <a:t>numérique</a:t>
            </a:r>
            <a:endParaRPr lang="en-CA" altLang="en-US" b="1" dirty="0" smtClean="0">
              <a:cs typeface="Microsoft Sans Serif" panose="020B0604020202020204" pitchFamily="34" charset="0"/>
            </a:endParaRPr>
          </a:p>
        </p:txBody>
      </p:sp>
    </p:spTree>
    <p:extLst>
      <p:ext uri="{BB962C8B-B14F-4D97-AF65-F5344CB8AC3E}">
        <p14:creationId xmlns:p14="http://schemas.microsoft.com/office/powerpoint/2010/main" val="828191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custDataLst>
              <p:tags r:id="rId1"/>
            </p:custDataLst>
          </p:nvPr>
        </p:nvSpPr>
        <p:spPr>
          <a:xfrm>
            <a:off x="1055688" y="404813"/>
            <a:ext cx="9648825" cy="1152525"/>
          </a:xfrm>
        </p:spPr>
        <p:txBody>
          <a:bodyPr>
            <a:normAutofit/>
          </a:bodyPr>
          <a:lstStyle/>
          <a:p>
            <a:r>
              <a:rPr lang="fr-FR" altLang="en-US" sz="3400" b="1" dirty="0" smtClean="0"/>
              <a:t>Stratégie pour un programme de préservation numérique</a:t>
            </a:r>
            <a:endParaRPr lang="en-CA" altLang="en-US" sz="3400" b="1" dirty="0" smtClean="0"/>
          </a:p>
        </p:txBody>
      </p:sp>
      <p:sp>
        <p:nvSpPr>
          <p:cNvPr id="3" name="Content Placeholder 2"/>
          <p:cNvSpPr>
            <a:spLocks noGrp="1"/>
          </p:cNvSpPr>
          <p:nvPr>
            <p:ph idx="1"/>
            <p:custDataLst>
              <p:tags r:id="rId2"/>
            </p:custDataLst>
          </p:nvPr>
        </p:nvSpPr>
        <p:spPr>
          <a:xfrm>
            <a:off x="479425" y="1773238"/>
            <a:ext cx="11233150" cy="3959225"/>
          </a:xfrm>
        </p:spPr>
        <p:txBody>
          <a:bodyPr/>
          <a:lstStyle/>
          <a:p>
            <a:pPr>
              <a:spcBef>
                <a:spcPts val="0"/>
              </a:spcBef>
              <a:defRPr/>
            </a:pPr>
            <a:r>
              <a:rPr lang="fr-FR" sz="2400" dirty="0">
                <a:latin typeface="+mj-lt"/>
              </a:rPr>
              <a:t>La réalisation de la vision stratégique de BAC relative à la préservation numérique repose sur les éléments suivants :</a:t>
            </a:r>
          </a:p>
          <a:p>
            <a:pPr lvl="1">
              <a:spcBef>
                <a:spcPts val="0"/>
              </a:spcBef>
              <a:defRPr/>
            </a:pPr>
            <a:r>
              <a:rPr lang="fr-FR" sz="2200" dirty="0" smtClean="0">
                <a:latin typeface="+mj-lt"/>
              </a:rPr>
              <a:t>Mise en œuvre </a:t>
            </a:r>
            <a:r>
              <a:rPr lang="fr-FR" sz="2200" dirty="0">
                <a:latin typeface="+mj-lt"/>
              </a:rPr>
              <a:t>d’une infrastructure technologique apte à soutenir les besoins de BAC à long terme.</a:t>
            </a:r>
          </a:p>
          <a:p>
            <a:pPr lvl="1">
              <a:spcBef>
                <a:spcPts val="0"/>
              </a:spcBef>
              <a:defRPr/>
            </a:pPr>
            <a:r>
              <a:rPr lang="fr-FR" sz="2200" dirty="0">
                <a:latin typeface="+mj-lt"/>
              </a:rPr>
              <a:t>Établissement d’un cadre de gestion des collections qui permet la préservation systématique à long terme des documents numériques.</a:t>
            </a:r>
          </a:p>
          <a:p>
            <a:pPr lvl="1">
              <a:spcBef>
                <a:spcPts val="0"/>
              </a:spcBef>
              <a:defRPr/>
            </a:pPr>
            <a:r>
              <a:rPr lang="fr-FR" sz="2200" dirty="0">
                <a:latin typeface="+mj-lt"/>
              </a:rPr>
              <a:t>Démonstration du développement du programme, une exigence essentielle de la certification ISO 16363.</a:t>
            </a:r>
          </a:p>
          <a:p>
            <a:pPr lvl="1">
              <a:spcBef>
                <a:spcPts val="0"/>
              </a:spcBef>
              <a:defRPr/>
            </a:pPr>
            <a:r>
              <a:rPr lang="fr-FR" sz="2200" dirty="0">
                <a:latin typeface="+mj-lt"/>
              </a:rPr>
              <a:t>Établissement et </a:t>
            </a:r>
            <a:r>
              <a:rPr lang="fr-FR" sz="2200" dirty="0" smtClean="0">
                <a:latin typeface="+mj-lt"/>
              </a:rPr>
              <a:t>mise </a:t>
            </a:r>
            <a:r>
              <a:rPr lang="fr-FR" sz="2200" smtClean="0">
                <a:latin typeface="+mj-lt"/>
              </a:rPr>
              <a:t>en œuvre </a:t>
            </a:r>
            <a:r>
              <a:rPr lang="fr-FR" sz="2200" dirty="0">
                <a:latin typeface="+mj-lt"/>
              </a:rPr>
              <a:t>d’un cadre institutionnel apte à soutenir le programme et doté de processus de travail aussi simples que possible.</a:t>
            </a:r>
          </a:p>
          <a:p>
            <a:pPr lvl="1">
              <a:spcBef>
                <a:spcPts val="0"/>
              </a:spcBef>
              <a:defRPr/>
            </a:pPr>
            <a:r>
              <a:rPr lang="fr-FR" sz="2200" dirty="0" smtClean="0">
                <a:latin typeface="+mj-lt"/>
              </a:rPr>
              <a:t>Dotation du programme de ressources suffisantes.</a:t>
            </a:r>
            <a:endParaRPr lang="fr-FR" sz="2200" dirty="0">
              <a:latin typeface="+mj-lt"/>
            </a:endParaRPr>
          </a:p>
          <a:p>
            <a:pPr>
              <a:spcBef>
                <a:spcPts val="0"/>
              </a:spcBef>
              <a:defRPr/>
            </a:pPr>
            <a:endParaRPr lang="en-CA" sz="2200" dirty="0" smtClean="0">
              <a:latin typeface="+mj-lt"/>
            </a:endParaRPr>
          </a:p>
        </p:txBody>
      </p:sp>
      <p:sp>
        <p:nvSpPr>
          <p:cNvPr id="17412" name="Slide Number Placeholder 3"/>
          <p:cNvSpPr>
            <a:spLocks noGrp="1"/>
          </p:cNvSpPr>
          <p:nvPr>
            <p:ph type="sldNum" sz="quarter" idx="10"/>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D121E7A8-96D6-4FEA-94AD-72B25F6D5BB5}" type="slidenum">
              <a:rPr lang="en-CA" altLang="en-US" sz="1200" smtClean="0">
                <a:solidFill>
                  <a:srgbClr val="FFFFFF"/>
                </a:solidFill>
              </a:rPr>
              <a:pPr>
                <a:spcBef>
                  <a:spcPct val="0"/>
                </a:spcBef>
                <a:buFontTx/>
                <a:buNone/>
              </a:pPr>
              <a:t>6</a:t>
            </a:fld>
            <a:endParaRPr lang="en-CA" altLang="en-US" sz="1200" smtClean="0">
              <a:solidFill>
                <a:srgbClr val="FFFFFF"/>
              </a:solidFill>
            </a:endParaRPr>
          </a:p>
        </p:txBody>
      </p:sp>
    </p:spTree>
    <p:extLst>
      <p:ext uri="{BB962C8B-B14F-4D97-AF65-F5344CB8AC3E}">
        <p14:creationId xmlns:p14="http://schemas.microsoft.com/office/powerpoint/2010/main" val="2120352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custDataLst>
              <p:tags r:id="rId1"/>
            </p:custDataLst>
          </p:nvPr>
        </p:nvSpPr>
        <p:spPr>
          <a:xfrm>
            <a:off x="1055688" y="404813"/>
            <a:ext cx="9648825" cy="1152525"/>
          </a:xfrm>
        </p:spPr>
        <p:txBody>
          <a:bodyPr>
            <a:normAutofit/>
          </a:bodyPr>
          <a:lstStyle/>
          <a:p>
            <a:r>
              <a:rPr lang="fr-FR" altLang="en-US" sz="3400" b="1" dirty="0" smtClean="0"/>
              <a:t>Stratégie pour un programme de préservation numérique</a:t>
            </a:r>
            <a:endParaRPr lang="en-CA" altLang="en-US" sz="3400" b="1" dirty="0" smtClean="0"/>
          </a:p>
        </p:txBody>
      </p:sp>
      <p:pic>
        <p:nvPicPr>
          <p:cNvPr id="2" name="Espace réservé du contenu 1"/>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2631240" y="1648547"/>
            <a:ext cx="6497720" cy="4294397"/>
          </a:xfrm>
        </p:spPr>
      </p:pic>
      <p:sp>
        <p:nvSpPr>
          <p:cNvPr id="17412" name="Slide Number Placeholder 3"/>
          <p:cNvSpPr>
            <a:spLocks noGrp="1"/>
          </p:cNvSpPr>
          <p:nvPr>
            <p:ph type="sldNum" sz="quarter" idx="10"/>
            <p:custDataLst>
              <p:tags r:id="rId2"/>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D121E7A8-96D6-4FEA-94AD-72B25F6D5BB5}" type="slidenum">
              <a:rPr lang="en-CA" altLang="en-US" sz="1200" smtClean="0">
                <a:solidFill>
                  <a:srgbClr val="FFFFFF"/>
                </a:solidFill>
              </a:rPr>
              <a:pPr>
                <a:spcBef>
                  <a:spcPct val="0"/>
                </a:spcBef>
                <a:buFontTx/>
                <a:buNone/>
              </a:pPr>
              <a:t>7</a:t>
            </a:fld>
            <a:endParaRPr lang="en-CA" altLang="en-US" sz="1200" smtClean="0">
              <a:solidFill>
                <a:srgbClr val="FFFFFF"/>
              </a:solidFill>
            </a:endParaRPr>
          </a:p>
        </p:txBody>
      </p:sp>
    </p:spTree>
    <p:extLst>
      <p:ext uri="{BB962C8B-B14F-4D97-AF65-F5344CB8AC3E}">
        <p14:creationId xmlns:p14="http://schemas.microsoft.com/office/powerpoint/2010/main" val="1503776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custDataLst>
              <p:tags r:id="rId1"/>
            </p:custDataLst>
          </p:nvPr>
        </p:nvSpPr>
        <p:spPr>
          <a:xfrm>
            <a:off x="119063" y="4724400"/>
            <a:ext cx="12072937" cy="1143000"/>
          </a:xfrm>
        </p:spPr>
        <p:txBody>
          <a:bodyPr/>
          <a:lstStyle/>
          <a:p>
            <a:pPr algn="r"/>
            <a:r>
              <a:rPr lang="en-CA" altLang="en-US" b="1" dirty="0" err="1" smtClean="0">
                <a:cs typeface="Microsoft Sans Serif" panose="020B0604020202020204" pitchFamily="34" charset="0"/>
              </a:rPr>
              <a:t>Système</a:t>
            </a:r>
            <a:r>
              <a:rPr lang="en-CA" altLang="en-US" b="1" dirty="0" smtClean="0">
                <a:cs typeface="Microsoft Sans Serif" panose="020B0604020202020204" pitchFamily="34" charset="0"/>
              </a:rPr>
              <a:t> de </a:t>
            </a:r>
            <a:r>
              <a:rPr lang="en-CA" altLang="en-US" b="1" dirty="0" err="1" smtClean="0">
                <a:cs typeface="Microsoft Sans Serif" panose="020B0604020202020204" pitchFamily="34" charset="0"/>
              </a:rPr>
              <a:t>gestion</a:t>
            </a:r>
            <a:r>
              <a:rPr lang="en-CA" altLang="en-US" b="1" dirty="0" smtClean="0">
                <a:cs typeface="Microsoft Sans Serif" panose="020B0604020202020204" pitchFamily="34" charset="0"/>
              </a:rPr>
              <a:t> de </a:t>
            </a:r>
            <a:r>
              <a:rPr lang="en-CA" altLang="en-US" b="1" dirty="0" err="1" smtClean="0">
                <a:cs typeface="Microsoft Sans Serif" panose="020B0604020202020204" pitchFamily="34" charset="0"/>
              </a:rPr>
              <a:t>biens</a:t>
            </a:r>
            <a:r>
              <a:rPr lang="en-CA" altLang="en-US" b="1" dirty="0" smtClean="0">
                <a:cs typeface="Microsoft Sans Serif" panose="020B0604020202020204" pitchFamily="34" charset="0"/>
              </a:rPr>
              <a:t> </a:t>
            </a:r>
            <a:r>
              <a:rPr lang="en-CA" altLang="en-US" b="1" dirty="0" err="1" smtClean="0">
                <a:cs typeface="Microsoft Sans Serif" panose="020B0604020202020204" pitchFamily="34" charset="0"/>
              </a:rPr>
              <a:t>numériques</a:t>
            </a:r>
            <a:r>
              <a:rPr lang="en-CA" altLang="en-US" b="1" dirty="0" smtClean="0">
                <a:cs typeface="Microsoft Sans Serif" panose="020B0604020202020204" pitchFamily="34" charset="0"/>
              </a:rPr>
              <a:t> (SGBN)</a:t>
            </a:r>
          </a:p>
        </p:txBody>
      </p:sp>
    </p:spTree>
    <p:extLst>
      <p:ext uri="{BB962C8B-B14F-4D97-AF65-F5344CB8AC3E}">
        <p14:creationId xmlns:p14="http://schemas.microsoft.com/office/powerpoint/2010/main" val="3695155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0"/>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defRPr>
            </a:lvl9pPr>
          </a:lstStyle>
          <a:p>
            <a:pPr>
              <a:spcBef>
                <a:spcPct val="0"/>
              </a:spcBef>
              <a:buFontTx/>
              <a:buNone/>
            </a:pPr>
            <a:fld id="{C1FCE36E-82BF-4032-AEEF-4011EE983938}" type="slidenum">
              <a:rPr lang="en-CA" altLang="en-US" sz="1200" smtClean="0">
                <a:solidFill>
                  <a:srgbClr val="FFFFFF"/>
                </a:solidFill>
              </a:rPr>
              <a:pPr>
                <a:spcBef>
                  <a:spcPct val="0"/>
                </a:spcBef>
                <a:buFontTx/>
                <a:buNone/>
              </a:pPr>
              <a:t>9</a:t>
            </a:fld>
            <a:endParaRPr lang="en-CA" altLang="en-US" sz="1200" smtClean="0">
              <a:solidFill>
                <a:srgbClr val="FFFFFF"/>
              </a:solidFill>
            </a:endParaRPr>
          </a:p>
        </p:txBody>
      </p:sp>
      <p:sp>
        <p:nvSpPr>
          <p:cNvPr id="20483" name="Content Placeholder 1"/>
          <p:cNvSpPr>
            <a:spLocks noGrp="1"/>
          </p:cNvSpPr>
          <p:nvPr>
            <p:ph idx="1"/>
            <p:custDataLst>
              <p:tags r:id="rId2"/>
            </p:custDataLst>
          </p:nvPr>
        </p:nvSpPr>
        <p:spPr>
          <a:xfrm>
            <a:off x="166687" y="1544638"/>
            <a:ext cx="11706225" cy="4425950"/>
          </a:xfrm>
        </p:spPr>
        <p:txBody>
          <a:bodyPr/>
          <a:lstStyle/>
          <a:p>
            <a:r>
              <a:rPr lang="fr-FR" altLang="en-US" sz="2400" dirty="0" smtClean="0">
                <a:solidFill>
                  <a:srgbClr val="000000"/>
                </a:solidFill>
                <a:latin typeface="Arial" panose="020B0604020202020204" pitchFamily="34" charset="0"/>
              </a:rPr>
              <a:t>Le SGBN comprend tous les processus, systèmes informatiques, logiciels et matériel qui facilitent le processus de gestion des ressources numériques.</a:t>
            </a:r>
            <a:endParaRPr lang="en-CA" altLang="en-US" sz="2400" dirty="0" smtClean="0">
              <a:solidFill>
                <a:srgbClr val="000000"/>
              </a:solidFill>
              <a:latin typeface="Arial" panose="020B0604020202020204" pitchFamily="34" charset="0"/>
            </a:endParaRPr>
          </a:p>
          <a:p>
            <a:endParaRPr lang="fr-FR" altLang="en-US" sz="1200" dirty="0" smtClean="0">
              <a:solidFill>
                <a:srgbClr val="000000"/>
              </a:solidFill>
              <a:latin typeface="Arial" panose="020B0604020202020204" pitchFamily="34" charset="0"/>
            </a:endParaRPr>
          </a:p>
          <a:p>
            <a:r>
              <a:rPr lang="fr-FR" altLang="en-US" sz="2400" dirty="0" smtClean="0">
                <a:solidFill>
                  <a:srgbClr val="000000"/>
                </a:solidFill>
                <a:latin typeface="Arial" panose="020B0604020202020204" pitchFamily="34" charset="0"/>
              </a:rPr>
              <a:t>Cela inclut, par exemple, les processus et les outils pour :</a:t>
            </a:r>
          </a:p>
          <a:p>
            <a:pPr lvl="1"/>
            <a:r>
              <a:rPr lang="fr-FR" altLang="en-US" sz="2200" dirty="0" smtClean="0">
                <a:solidFill>
                  <a:srgbClr val="000000"/>
                </a:solidFill>
                <a:latin typeface="Arial" panose="020B0604020202020204" pitchFamily="34" charset="0"/>
              </a:rPr>
              <a:t>Le versement en masse de documents numériques</a:t>
            </a:r>
            <a:endParaRPr lang="en-CA" altLang="en-US" sz="2200" dirty="0" smtClean="0">
              <a:solidFill>
                <a:srgbClr val="000000"/>
              </a:solidFill>
              <a:latin typeface="Arial" panose="020B0604020202020204" pitchFamily="34" charset="0"/>
            </a:endParaRPr>
          </a:p>
          <a:p>
            <a:pPr lvl="1"/>
            <a:r>
              <a:rPr lang="fr-FR" altLang="en-US" sz="2200" dirty="0" smtClean="0">
                <a:solidFill>
                  <a:srgbClr val="000000"/>
                </a:solidFill>
                <a:latin typeface="Arial" panose="020B0604020202020204" pitchFamily="34" charset="0"/>
              </a:rPr>
              <a:t>L’identification et la migration des documents à risque</a:t>
            </a:r>
          </a:p>
          <a:p>
            <a:pPr lvl="1"/>
            <a:r>
              <a:rPr lang="fr-FR" altLang="en-US" sz="2200" dirty="0" smtClean="0">
                <a:solidFill>
                  <a:srgbClr val="000000"/>
                </a:solidFill>
                <a:latin typeface="Arial" panose="020B0604020202020204" pitchFamily="34" charset="0"/>
              </a:rPr>
              <a:t>Le versement et la mise à jour des métadonnées</a:t>
            </a:r>
          </a:p>
          <a:p>
            <a:pPr lvl="1"/>
            <a:r>
              <a:rPr lang="fr-FR" altLang="en-US" sz="2200" dirty="0" smtClean="0">
                <a:solidFill>
                  <a:srgbClr val="000000"/>
                </a:solidFill>
                <a:latin typeface="Arial" panose="020B0604020202020204" pitchFamily="34" charset="0"/>
              </a:rPr>
              <a:t>La recherche en texte intégral de documents numériques</a:t>
            </a:r>
            <a:endParaRPr lang="en-CA" altLang="en-US" sz="2200" dirty="0" smtClean="0">
              <a:solidFill>
                <a:srgbClr val="000000"/>
              </a:solidFill>
              <a:latin typeface="Arial" panose="020B0604020202020204" pitchFamily="34" charset="0"/>
            </a:endParaRPr>
          </a:p>
          <a:p>
            <a:endParaRPr lang="fr-FR" altLang="en-US" sz="1200" dirty="0" smtClean="0">
              <a:solidFill>
                <a:srgbClr val="000000"/>
              </a:solidFill>
              <a:latin typeface="Arial" panose="020B0604020202020204" pitchFamily="34" charset="0"/>
            </a:endParaRPr>
          </a:p>
          <a:p>
            <a:r>
              <a:rPr lang="fr-FR" altLang="en-US" sz="2400" dirty="0" smtClean="0">
                <a:solidFill>
                  <a:srgbClr val="000000"/>
                </a:solidFill>
                <a:latin typeface="Arial" panose="020B0604020202020204" pitchFamily="34" charset="0"/>
              </a:rPr>
              <a:t>L'acquisition d'un SGBN moderne est un objectif clé pour BAC comme </a:t>
            </a:r>
            <a:r>
              <a:rPr lang="fr-FR" altLang="en-US" sz="2400" smtClean="0">
                <a:solidFill>
                  <a:srgbClr val="000000"/>
                </a:solidFill>
                <a:latin typeface="Arial" panose="020B0604020202020204" pitchFamily="34" charset="0"/>
              </a:rPr>
              <a:t>le stipule la </a:t>
            </a:r>
            <a:r>
              <a:rPr lang="fr-FR" altLang="en-US" sz="2400" dirty="0" smtClean="0">
                <a:solidFill>
                  <a:srgbClr val="000000"/>
                </a:solidFill>
                <a:latin typeface="Arial" panose="020B0604020202020204" pitchFamily="34" charset="0"/>
              </a:rPr>
              <a:t>stratégie numérique à long terme de BAC (voir </a:t>
            </a:r>
            <a:r>
              <a:rPr lang="fr-FR" altLang="en-US" sz="2400" dirty="0" smtClean="0">
                <a:solidFill>
                  <a:srgbClr val="000000"/>
                </a:solidFill>
                <a:latin typeface="Arial" panose="020B0604020202020204" pitchFamily="34" charset="0"/>
                <a:hlinkClick r:id="rId6"/>
              </a:rPr>
              <a:t>Stratégie numérique 2015 et au-delà</a:t>
            </a:r>
            <a:r>
              <a:rPr lang="fr-FR" altLang="en-US" sz="2400" dirty="0" smtClean="0">
                <a:solidFill>
                  <a:srgbClr val="000000"/>
                </a:solidFill>
                <a:latin typeface="Arial" panose="020B0604020202020204" pitchFamily="34" charset="0"/>
              </a:rPr>
              <a:t> de BAC).</a:t>
            </a:r>
            <a:endParaRPr lang="en-CA" altLang="en-US" sz="2400" dirty="0" smtClean="0">
              <a:solidFill>
                <a:srgbClr val="000000"/>
              </a:solidFill>
              <a:latin typeface="Arial" panose="020B0604020202020204" pitchFamily="34" charset="0"/>
            </a:endParaRPr>
          </a:p>
        </p:txBody>
      </p:sp>
      <p:sp>
        <p:nvSpPr>
          <p:cNvPr id="20484" name="Title 4"/>
          <p:cNvSpPr>
            <a:spLocks noGrp="1"/>
          </p:cNvSpPr>
          <p:nvPr>
            <p:ph type="title"/>
            <p:custDataLst>
              <p:tags r:id="rId3"/>
            </p:custDataLst>
          </p:nvPr>
        </p:nvSpPr>
        <p:spPr>
          <a:xfrm>
            <a:off x="2419350" y="465138"/>
            <a:ext cx="7200900" cy="1079500"/>
          </a:xfrm>
        </p:spPr>
        <p:txBody>
          <a:bodyPr>
            <a:normAutofit fontScale="90000"/>
          </a:bodyPr>
          <a:lstStyle/>
          <a:p>
            <a:pPr>
              <a:defRPr/>
            </a:pPr>
            <a:r>
              <a:rPr lang="en-CA" altLang="en-US" b="1" dirty="0" err="1" smtClean="0">
                <a:cs typeface="Arial" panose="020B0604020202020204" pitchFamily="34" charset="0"/>
              </a:rPr>
              <a:t>Système</a:t>
            </a:r>
            <a:r>
              <a:rPr lang="en-CA" altLang="en-US" b="1" dirty="0" smtClean="0">
                <a:cs typeface="Arial" panose="020B0604020202020204" pitchFamily="34" charset="0"/>
              </a:rPr>
              <a:t> de </a:t>
            </a:r>
            <a:r>
              <a:rPr lang="en-CA" altLang="en-US" b="1" dirty="0" err="1" smtClean="0">
                <a:cs typeface="Arial" panose="020B0604020202020204" pitchFamily="34" charset="0"/>
              </a:rPr>
              <a:t>gestion</a:t>
            </a:r>
            <a:r>
              <a:rPr lang="en-CA" altLang="en-US" b="1" dirty="0" smtClean="0">
                <a:cs typeface="Arial" panose="020B0604020202020204" pitchFamily="34" charset="0"/>
              </a:rPr>
              <a:t> des </a:t>
            </a:r>
            <a:r>
              <a:rPr lang="en-CA" altLang="en-US" b="1" dirty="0" err="1" smtClean="0">
                <a:cs typeface="Arial" panose="020B0604020202020204" pitchFamily="34" charset="0"/>
              </a:rPr>
              <a:t>biens</a:t>
            </a:r>
            <a:r>
              <a:rPr lang="en-CA" altLang="en-US" b="1" dirty="0" smtClean="0">
                <a:cs typeface="Arial" panose="020B0604020202020204" pitchFamily="34" charset="0"/>
              </a:rPr>
              <a:t> </a:t>
            </a:r>
            <a:r>
              <a:rPr lang="en-CA" altLang="en-US" b="1" dirty="0" err="1" smtClean="0">
                <a:cs typeface="Arial" panose="020B0604020202020204" pitchFamily="34" charset="0"/>
              </a:rPr>
              <a:t>numériques</a:t>
            </a:r>
            <a:r>
              <a:rPr lang="en-CA" altLang="en-US" b="1" dirty="0" smtClean="0">
                <a:cs typeface="Arial" panose="020B0604020202020204" pitchFamily="34" charset="0"/>
              </a:rPr>
              <a:t> (SGBN)</a:t>
            </a:r>
            <a:endParaRPr lang="en-US" altLang="en-US" b="1" dirty="0" smtClean="0"/>
          </a:p>
        </p:txBody>
      </p:sp>
    </p:spTree>
    <p:extLst>
      <p:ext uri="{BB962C8B-B14F-4D97-AF65-F5344CB8AC3E}">
        <p14:creationId xmlns:p14="http://schemas.microsoft.com/office/powerpoint/2010/main" val="7820582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4"/>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4"/>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4"/>
</p:tagLst>
</file>

<file path=ppt/tags/tag33.xml><?xml version="1.0" encoding="utf-8"?>
<p:tagLst xmlns:a="http://schemas.openxmlformats.org/drawingml/2006/main" xmlns:r="http://schemas.openxmlformats.org/officeDocument/2006/relationships" xmlns:p="http://schemas.openxmlformats.org/presentationml/2006/main">
  <p:tag name="NUM" val="5"/>
</p:tagLst>
</file>

<file path=ppt/tags/tag34.xml><?xml version="1.0" encoding="utf-8"?>
<p:tagLst xmlns:a="http://schemas.openxmlformats.org/drawingml/2006/main" xmlns:r="http://schemas.openxmlformats.org/officeDocument/2006/relationships" xmlns:p="http://schemas.openxmlformats.org/presentationml/2006/main">
  <p:tag name="NUM" val="6"/>
</p:tagLst>
</file>

<file path=ppt/tags/tag35.xml><?xml version="1.0" encoding="utf-8"?>
<p:tagLst xmlns:a="http://schemas.openxmlformats.org/drawingml/2006/main" xmlns:r="http://schemas.openxmlformats.org/officeDocument/2006/relationships" xmlns:p="http://schemas.openxmlformats.org/presentationml/2006/main">
  <p:tag name="NUM" val="7"/>
</p:tagLst>
</file>

<file path=ppt/tags/tag36.xml><?xml version="1.0" encoding="utf-8"?>
<p:tagLst xmlns:a="http://schemas.openxmlformats.org/drawingml/2006/main" xmlns:r="http://schemas.openxmlformats.org/officeDocument/2006/relationships" xmlns:p="http://schemas.openxmlformats.org/presentationml/2006/main">
  <p:tag name="NUM" val="8"/>
</p:tagLst>
</file>

<file path=ppt/tags/tag37.xml><?xml version="1.0" encoding="utf-8"?>
<p:tagLst xmlns:a="http://schemas.openxmlformats.org/drawingml/2006/main" xmlns:r="http://schemas.openxmlformats.org/officeDocument/2006/relationships" xmlns:p="http://schemas.openxmlformats.org/presentationml/2006/main">
  <p:tag name="NUM" val="9"/>
</p:tagLst>
</file>

<file path=ppt/tags/tag38.xml><?xml version="1.0" encoding="utf-8"?>
<p:tagLst xmlns:a="http://schemas.openxmlformats.org/drawingml/2006/main" xmlns:r="http://schemas.openxmlformats.org/officeDocument/2006/relationships" xmlns:p="http://schemas.openxmlformats.org/presentationml/2006/main">
  <p:tag name="NUM" val="10"/>
</p:tagLst>
</file>

<file path=ppt/tags/tag39.xml><?xml version="1.0" encoding="utf-8"?>
<p:tagLst xmlns:a="http://schemas.openxmlformats.org/drawingml/2006/main" xmlns:r="http://schemas.openxmlformats.org/officeDocument/2006/relationships" xmlns:p="http://schemas.openxmlformats.org/presentationml/2006/main">
  <p:tag name="NUM" val="11"/>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12"/>
</p:tagLst>
</file>

<file path=ppt/tags/tag41.xml><?xml version="1.0" encoding="utf-8"?>
<p:tagLst xmlns:a="http://schemas.openxmlformats.org/drawingml/2006/main" xmlns:r="http://schemas.openxmlformats.org/officeDocument/2006/relationships" xmlns:p="http://schemas.openxmlformats.org/presentationml/2006/main">
  <p:tag name="NUM" val="13"/>
</p:tagLst>
</file>

<file path=ppt/tags/tag42.xml><?xml version="1.0" encoding="utf-8"?>
<p:tagLst xmlns:a="http://schemas.openxmlformats.org/drawingml/2006/main" xmlns:r="http://schemas.openxmlformats.org/officeDocument/2006/relationships" xmlns:p="http://schemas.openxmlformats.org/presentationml/2006/main">
  <p:tag name="NUM" val="14"/>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4"/>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5.xml><?xml version="1.0" encoding="utf-8"?>
<p:tagLst xmlns:a="http://schemas.openxmlformats.org/drawingml/2006/main" xmlns:r="http://schemas.openxmlformats.org/officeDocument/2006/relationships" xmlns:p="http://schemas.openxmlformats.org/presentationml/2006/main">
  <p:tag name="NUM" val="3"/>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3"/>
</p:tagLst>
</file>

<file path=ppt/tags/tag59.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60.xml><?xml version="1.0" encoding="utf-8"?>
<p:tagLst xmlns:a="http://schemas.openxmlformats.org/drawingml/2006/main" xmlns:r="http://schemas.openxmlformats.org/officeDocument/2006/relationships" xmlns:p="http://schemas.openxmlformats.org/presentationml/2006/main">
  <p:tag name="NUM" val="2"/>
</p:tagLst>
</file>

<file path=ppt/tags/tag61.xml><?xml version="1.0" encoding="utf-8"?>
<p:tagLst xmlns:a="http://schemas.openxmlformats.org/drawingml/2006/main" xmlns:r="http://schemas.openxmlformats.org/officeDocument/2006/relationships" xmlns:p="http://schemas.openxmlformats.org/presentationml/2006/main">
  <p:tag name="NUM" val="3"/>
</p:tagLst>
</file>

<file path=ppt/tags/tag62.xml><?xml version="1.0" encoding="utf-8"?>
<p:tagLst xmlns:a="http://schemas.openxmlformats.org/drawingml/2006/main" xmlns:r="http://schemas.openxmlformats.org/officeDocument/2006/relationships" xmlns:p="http://schemas.openxmlformats.org/presentationml/2006/main">
  <p:tag name="NUM" val="1"/>
</p:tagLst>
</file>

<file path=ppt/tags/tag63.xml><?xml version="1.0" encoding="utf-8"?>
<p:tagLst xmlns:a="http://schemas.openxmlformats.org/drawingml/2006/main" xmlns:r="http://schemas.openxmlformats.org/officeDocument/2006/relationships" xmlns:p="http://schemas.openxmlformats.org/presentationml/2006/main">
  <p:tag name="NUM" val="1"/>
</p:tagLst>
</file>

<file path=ppt/tags/tag64.xml><?xml version="1.0" encoding="utf-8"?>
<p:tagLst xmlns:a="http://schemas.openxmlformats.org/drawingml/2006/main" xmlns:r="http://schemas.openxmlformats.org/officeDocument/2006/relationships" xmlns:p="http://schemas.openxmlformats.org/presentationml/2006/main">
  <p:tag name="NUM" val="2"/>
</p:tagLst>
</file>

<file path=ppt/tags/tag65.xml><?xml version="1.0" encoding="utf-8"?>
<p:tagLst xmlns:a="http://schemas.openxmlformats.org/drawingml/2006/main" xmlns:r="http://schemas.openxmlformats.org/officeDocument/2006/relationships" xmlns:p="http://schemas.openxmlformats.org/presentationml/2006/main">
  <p:tag name="NUM" val="3"/>
</p:tagLst>
</file>

<file path=ppt/tags/tag66.xml><?xml version="1.0" encoding="utf-8"?>
<p:tagLst xmlns:a="http://schemas.openxmlformats.org/drawingml/2006/main" xmlns:r="http://schemas.openxmlformats.org/officeDocument/2006/relationships" xmlns:p="http://schemas.openxmlformats.org/presentationml/2006/main">
  <p:tag name="NUM" val="1"/>
</p:tagLst>
</file>

<file path=ppt/tags/tag67.xml><?xml version="1.0" encoding="utf-8"?>
<p:tagLst xmlns:a="http://schemas.openxmlformats.org/drawingml/2006/main" xmlns:r="http://schemas.openxmlformats.org/officeDocument/2006/relationships" xmlns:p="http://schemas.openxmlformats.org/presentationml/2006/main">
  <p:tag name="NUM" val="2"/>
</p:tagLst>
</file>

<file path=ppt/tags/tag68.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4"/>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456_LAC_ppt_f">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AC Brand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ocument_x0020_Category xmlns="823c739c-619a-4fa7-bec4-ce2d19037638">3</Document_x0020_Category>
    <_dlc_DocId xmlns="b526dc07-a699-4c45-96f6-b7fd811e37e5">7FAZU5REDWKD-353236795-3143</_dlc_DocId>
    <_dlc_DocIdUrl xmlns="b526dc07-a699-4c45-96f6-b7fd811e37e5">
      <Url>http://collab.lac-bac.int/branch/ola/_layouts/DocIdRedir.aspx?ID=7FAZU5REDWKD-353236795-3143</Url>
      <Description>7FAZU5REDWKD-353236795-3143</Description>
    </_dlc_DocIdUrl>
  </documentManagement>
</p:properties>
</file>

<file path=customXml/item3.xml><?xml version="1.0" encoding="utf-8"?>
<?mso-contentType ?>
<SharedContentType xmlns="Microsoft.SharePoint.Taxonomy.ContentTypeSync" SourceId="5341ffb6-9f44-4f1b-9ccc-ac841d6afe01" ContentTypeId="0x01010007FBFBA794F1D947A9F20DFE355B4A42" PreviousValue="false"/>
</file>

<file path=customXml/item4.xml><?xml version="1.0" encoding="utf-8"?>
<ct:contentTypeSchema xmlns:ct="http://schemas.microsoft.com/office/2006/metadata/contentType" xmlns:ma="http://schemas.microsoft.com/office/2006/metadata/properties/metaAttributes" ct:_="" ma:_="" ma:contentTypeName="BAC PowerPoint" ma:contentTypeID="0x01010007FBFBA794F1D947A9F20DFE355B4A420048878C66D2768E4F85386298735391A2" ma:contentTypeVersion="13" ma:contentTypeDescription="" ma:contentTypeScope="" ma:versionID="16811119fc74051d6c22e2c2fa98a0a2">
  <xsd:schema xmlns:xsd="http://www.w3.org/2001/XMLSchema" xmlns:xs="http://www.w3.org/2001/XMLSchema" xmlns:p="http://schemas.microsoft.com/office/2006/metadata/properties" xmlns:ns2="b526dc07-a699-4c45-96f6-b7fd811e37e5" xmlns:ns3="823c739c-619a-4fa7-bec4-ce2d19037638" targetNamespace="http://schemas.microsoft.com/office/2006/metadata/properties" ma:root="true" ma:fieldsID="de61c06f3e71000a027bb7caea2e9ebf" ns2:_="" ns3:_="">
    <xsd:import namespace="b526dc07-a699-4c45-96f6-b7fd811e37e5"/>
    <xsd:import namespace="823c739c-619a-4fa7-bec4-ce2d19037638"/>
    <xsd:element name="properties">
      <xsd:complexType>
        <xsd:sequence>
          <xsd:element name="documentManagement">
            <xsd:complexType>
              <xsd:all>
                <xsd:element ref="ns2:_dlc_DocId" minOccurs="0"/>
                <xsd:element ref="ns2:_dlc_DocIdUrl" minOccurs="0"/>
                <xsd:element ref="ns2:_dlc_DocIdPersistId" minOccurs="0"/>
                <xsd:element ref="ns3:Document_x0020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26dc07-a699-4c45-96f6-b7fd811e37e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823c739c-619a-4fa7-bec4-ce2d19037638" elementFormDefault="qualified">
    <xsd:import namespace="http://schemas.microsoft.com/office/2006/documentManagement/types"/>
    <xsd:import namespace="http://schemas.microsoft.com/office/infopath/2007/PartnerControls"/>
    <xsd:element name="Document_x0020_Category" ma:index="11" nillable="true" ma:displayName="Document Category" ma:list="{a4001764-8c04-4a01-b56b-01806ba15a1a}" ma:internalName="Document_x0020_Category"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DocumentSet ItemUpdated</Name>
    <Synchronization>Synchronous</Synchronization>
    <Type>10002</Type>
    <SequenceNumber>100</SequenceNumber>
    <Assembly>Microsoft.Office.DocumentManagement, Version=14.0.0.0, Culture=neutral, PublicKeyToken=71e9bce111e9429c</Assembly>
    <Class>Microsoft.Office.DocumentManagement.DocumentSets.DocumentSetEventReceiver</Class>
    <Data/>
    <Filter/>
  </Receiver>
  <Receiver>
    <Name>DocumentSet ItemAdded</Name>
    <Synchronization>Synchronous</Synchronization>
    <Type>10001</Type>
    <SequenceNumber>100</SequenceNumber>
    <Assembly>Microsoft.Office.DocumentManagement, Version=14.0.0.0, Culture=neutral, PublicKeyToken=71e9bce111e9429c</Assembly>
    <Class>Microsoft.Office.DocumentManagement.DocumentSets.DocumentSetItemsEventReceiver</Class>
    <Data/>
    <Filter/>
  </Receiver>
</spe:Receivers>
</file>

<file path=customXml/itemProps1.xml><?xml version="1.0" encoding="utf-8"?>
<ds:datastoreItem xmlns:ds="http://schemas.openxmlformats.org/officeDocument/2006/customXml" ds:itemID="{22B45CCB-6A1F-4164-97FF-06513F74D6A1}">
  <ds:schemaRefs>
    <ds:schemaRef ds:uri="http://schemas.microsoft.com/sharepoint/v3/contenttype/forms"/>
  </ds:schemaRefs>
</ds:datastoreItem>
</file>

<file path=customXml/itemProps2.xml><?xml version="1.0" encoding="utf-8"?>
<ds:datastoreItem xmlns:ds="http://schemas.openxmlformats.org/officeDocument/2006/customXml" ds:itemID="{36670F5C-3735-49EF-9D19-EB85145ED16D}">
  <ds:schemaRefs>
    <ds:schemaRef ds:uri="http://schemas.microsoft.com/office/2006/documentManagement/types"/>
    <ds:schemaRef ds:uri="http://schemas.microsoft.com/office/infopath/2007/PartnerControls"/>
    <ds:schemaRef ds:uri="http://purl.org/dc/terms/"/>
    <ds:schemaRef ds:uri="http://purl.org/dc/dcmitype/"/>
    <ds:schemaRef ds:uri="http://schemas.openxmlformats.org/package/2006/metadata/core-properties"/>
    <ds:schemaRef ds:uri="http://purl.org/dc/elements/1.1/"/>
    <ds:schemaRef ds:uri="http://schemas.microsoft.com/office/2006/metadata/properties"/>
    <ds:schemaRef ds:uri="823c739c-619a-4fa7-bec4-ce2d19037638"/>
    <ds:schemaRef ds:uri="b526dc07-a699-4c45-96f6-b7fd811e37e5"/>
    <ds:schemaRef ds:uri="http://www.w3.org/XML/1998/namespace"/>
  </ds:schemaRefs>
</ds:datastoreItem>
</file>

<file path=customXml/itemProps3.xml><?xml version="1.0" encoding="utf-8"?>
<ds:datastoreItem xmlns:ds="http://schemas.openxmlformats.org/officeDocument/2006/customXml" ds:itemID="{E36ADA05-C92C-48AF-B1E7-5B32DFD29E8E}">
  <ds:schemaRefs>
    <ds:schemaRef ds:uri="Microsoft.SharePoint.Taxonomy.ContentTypeSync"/>
  </ds:schemaRefs>
</ds:datastoreItem>
</file>

<file path=customXml/itemProps4.xml><?xml version="1.0" encoding="utf-8"?>
<ds:datastoreItem xmlns:ds="http://schemas.openxmlformats.org/officeDocument/2006/customXml" ds:itemID="{762912E5-58AE-461D-95E3-BB89954938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26dc07-a699-4c45-96f6-b7fd811e37e5"/>
    <ds:schemaRef ds:uri="823c739c-619a-4fa7-bec4-ce2d190376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F3D80F37-1C1B-40D4-9682-9E460A32C6A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425</TotalTime>
  <Words>2072</Words>
  <Application>Microsoft Office PowerPoint</Application>
  <PresentationFormat>Widescreen</PresentationFormat>
  <Paragraphs>281</Paragraphs>
  <Slides>35</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Microsoft Sans Serif</vt:lpstr>
      <vt:lpstr>Segoe UI</vt:lpstr>
      <vt:lpstr>Times New Roman</vt:lpstr>
      <vt:lpstr>Wingdings</vt:lpstr>
      <vt:lpstr>456_LAC_ppt_f</vt:lpstr>
      <vt:lpstr>Le point sur Bibliothèque et Archives Canada</vt:lpstr>
      <vt:lpstr>OCLC</vt:lpstr>
      <vt:lpstr>Mise en oeuvre d’OCLC et jalons</vt:lpstr>
      <vt:lpstr>Mise en oeuvre d’OCLC et jalons</vt:lpstr>
      <vt:lpstr>Stratégie pour un programme de préservation numérique</vt:lpstr>
      <vt:lpstr>Stratégie pour un programme de préservation numérique</vt:lpstr>
      <vt:lpstr>Stratégie pour un programme de préservation numérique</vt:lpstr>
      <vt:lpstr>Système de gestion de biens numériques (SGBN)</vt:lpstr>
      <vt:lpstr>Système de gestion des biens numériques (SGBN)</vt:lpstr>
      <vt:lpstr>Système de gestion des biens numériques (SGBN)</vt:lpstr>
      <vt:lpstr>Système de gestion des biens numériques (SGBN)</vt:lpstr>
      <vt:lpstr>Système de gestion des biens numériques (SGBN)</vt:lpstr>
      <vt:lpstr>Projets de revitalisation des  cultures et langues autochtones</vt:lpstr>
      <vt:lpstr>Projets de revitalisation des cultures et langues autochtones</vt:lpstr>
      <vt:lpstr>Mise en œuvre des initiatives à ce jour </vt:lpstr>
      <vt:lpstr>PROJET GATINEAU 2</vt:lpstr>
      <vt:lpstr>Mise à jour du projet</vt:lpstr>
      <vt:lpstr>Prochaines étapes</vt:lpstr>
      <vt:lpstr> Groupe de travail sur la Déclaration d’Ottawa</vt:lpstr>
      <vt:lpstr>La Déclaration d’Ottawa (2016)</vt:lpstr>
      <vt:lpstr> Le Groupe de travail sur la Déclaration d’Ottawa – Contexte</vt:lpstr>
      <vt:lpstr>Initiatives clés 2017-2018</vt:lpstr>
      <vt:lpstr>Discussion sur la vision globale de l’IFLA 2018</vt:lpstr>
      <vt:lpstr>2017-2018 : Création d’une vision globale</vt:lpstr>
      <vt:lpstr>Discussion sur la vision globale à BAC</vt:lpstr>
      <vt:lpstr>2018-2019 : Création des plans d’action</vt:lpstr>
      <vt:lpstr>Stratégie nationale de numérisation du patrimoine canadien</vt:lpstr>
      <vt:lpstr>Stratégie nationale de numérisation du patrimoine canadien (SNPD) </vt:lpstr>
      <vt:lpstr>Stratégie nationale de numérisation du patrimoine canadien (SNPD) </vt:lpstr>
      <vt:lpstr>Le comité directeur sur les archives canadiennes</vt:lpstr>
      <vt:lpstr>PowerPoint Presentation</vt:lpstr>
      <vt:lpstr>Groupe de travail sur la           main-d'œuvre</vt:lpstr>
      <vt:lpstr>Groupe de travail sur la stratégie de sensibilisation</vt:lpstr>
      <vt:lpstr>Groupe de travail sur la réponse au rapport de la Commission de vérité et réconciliation</vt:lpstr>
      <vt:lpstr>Impliquez-vous</vt:lpstr>
    </vt:vector>
  </TitlesOfParts>
  <Company>LAC-BAC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point sur Bibliothèque et Archives Canada</dc:title>
  <dc:creator>Husby-Wall, Heather</dc:creator>
  <cp:lastModifiedBy>Manganiello, Francesco</cp:lastModifiedBy>
  <cp:revision>55</cp:revision>
  <cp:lastPrinted>2018-01-15T22:11:22Z</cp:lastPrinted>
  <dcterms:created xsi:type="dcterms:W3CDTF">2017-12-19T21:23:00Z</dcterms:created>
  <dcterms:modified xsi:type="dcterms:W3CDTF">2018-01-26T16:27:26Z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0x01010007FBFBA794F1D947A9F20DFE355B4A420048878C66D2768E4F85386298735391A2</vt:lpwstr>
  </property>
  <property fmtid="{D5CDD505-2E9C-101B-9397-08002B2CF9AE}" pid="3" name="_dlc_DocIdItemGuid">
    <vt:lpwstr>e19c632d-d845-40af-99df-63ee251673d0</vt:lpwstr>
  </property>
  <property fmtid="{D5CDD505-2E9C-101B-9397-08002B2CF9AE}" pid="4" name="WorkflowChangePath">
    <vt:lpwstr>075bb9b5-97f3-4e92-89c8-d152cfd212e8,15;</vt:lpwstr>
  </property>
  <property fmtid="{D5CDD505-2E9C-101B-9397-08002B2CF9AE}" pid="5" name="Document Approval Status">
    <vt:lpwstr>In Progress</vt:lpwstr>
  </property>
  <property fmtid="{D5CDD505-2E9C-101B-9397-08002B2CF9AE}" pid="6" name="Order">
    <vt:r8>314300</vt:r8>
  </property>
  <property fmtid="{D5CDD505-2E9C-101B-9397-08002B2CF9AE}" pid="7" name="Read Team">
    <vt:lpwstr/>
  </property>
  <property fmtid="{D5CDD505-2E9C-101B-9397-08002B2CF9AE}" pid="8" name="Team">
    <vt:lpwstr/>
  </property>
</Properties>
</file>