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  <p:sldMasterId id="2147483828" r:id="rId2"/>
  </p:sldMasterIdLst>
  <p:notesMasterIdLst>
    <p:notesMasterId r:id="rId8"/>
  </p:notesMasterIdLst>
  <p:handoutMasterIdLst>
    <p:handoutMasterId r:id="rId9"/>
  </p:handoutMasterIdLst>
  <p:sldIdLst>
    <p:sldId id="353" r:id="rId3"/>
    <p:sldId id="379" r:id="rId4"/>
    <p:sldId id="380" r:id="rId5"/>
    <p:sldId id="381" r:id="rId6"/>
    <p:sldId id="38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lton Sears" initials="" lastIdx="5" clrIdx="0"/>
  <p:cmAuthor id="1" name="Cheryl Gorman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0000"/>
    <a:srgbClr val="B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61" autoAdjust="0"/>
  </p:normalViewPr>
  <p:slideViewPr>
    <p:cSldViewPr>
      <p:cViewPr varScale="1">
        <p:scale>
          <a:sx n="81" d="100"/>
          <a:sy n="81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94F06-4EA4-9346-9CB2-389F7AF80E0E}" type="datetimeFigureOut">
              <a:rPr lang="en-US" smtClean="0"/>
              <a:pPr/>
              <a:t>18-01-29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525C6-DCFD-A54A-B499-F1C904EEB6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180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F4B80-A2CE-48DF-A181-26C91F7E15F5}" type="datetimeFigureOut">
              <a:rPr lang="en-US" smtClean="0"/>
              <a:pPr/>
              <a:t>18-01-29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A2A9D-AEE4-48A9-B376-61E00C7BA6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5505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2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90800"/>
            <a:ext cx="8229600" cy="3535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49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F7BD04-3271-2A46-A763-2CFF7DE6CC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74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F7BD04-3271-2A46-A763-2CFF7DE6CC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2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F7BD04-3271-2A46-A763-2CFF7DE6CC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59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F7BD04-3271-2A46-A763-2CFF7DE6CC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4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535E-FFFF-F442-AD41-98EAFCEF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587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535E-FFFF-F442-AD41-98EAFCEF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562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535E-FFFF-F442-AD41-98EAFCEF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76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535E-FFFF-F442-AD41-98EAFCEF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6081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535E-FFFF-F442-AD41-98EAFCEF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492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535E-FFFF-F442-AD41-98EAFCEF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7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90800"/>
            <a:ext cx="8229600" cy="3535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49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535E-FFFF-F442-AD41-98EAFCEF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549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535E-FFFF-F442-AD41-98EAFCEF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127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535E-FFFF-F442-AD41-98EAFCEF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72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535E-FFFF-F442-AD41-98EAFCEF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877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9535E-FFFF-F442-AD41-98EAFCEF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37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F7BD04-3271-2A46-A763-2CFF7DE6CC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6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F7BD04-3271-2A46-A763-2CFF7DE6CC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50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F7BD04-3271-2A46-A763-2CFF7DE6CC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F7BD04-3271-2A46-A763-2CFF7DE6CC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27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F7BD04-3271-2A46-A763-2CFF7DE6CC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2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F7BD04-3271-2A46-A763-2CFF7DE6CC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52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mplate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10"/>
            <a:ext cx="9144000" cy="6858000"/>
          </a:xfrm>
          <a:prstGeom prst="rect">
            <a:avLst/>
          </a:prstGeom>
        </p:spPr>
      </p:pic>
      <p:pic>
        <p:nvPicPr>
          <p:cNvPr id="6" name="Picture 5" descr="har_logo_tag3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457200"/>
            <a:ext cx="2468880" cy="51743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054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9C0000"/>
                </a:solidFill>
                <a:latin typeface="Avenir Book"/>
                <a:cs typeface="Avenir Book"/>
              </a:defRPr>
            </a:lvl1pPr>
          </a:lstStyle>
          <a:p>
            <a:r>
              <a:rPr lang="en-CA" dirty="0" smtClean="0"/>
              <a:t>Click to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360520" y="6273008"/>
            <a:ext cx="2286000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 rtl="0"/>
            <a:r>
              <a:rPr lang="en-US" sz="1100" b="1" kern="1200" dirty="0" smtClean="0">
                <a:solidFill>
                  <a:srgbClr val="C12824"/>
                </a:solidFill>
                <a:effectLst/>
                <a:latin typeface="Avenir Black"/>
                <a:ea typeface="+mn-ea"/>
                <a:cs typeface="Avenir Black"/>
              </a:rPr>
              <a:t>©</a:t>
            </a:r>
            <a:r>
              <a:rPr lang="en-US" sz="1100" dirty="0" smtClean="0">
                <a:solidFill>
                  <a:srgbClr val="C12824"/>
                </a:solidFill>
                <a:effectLst/>
                <a:latin typeface="Avenir Black"/>
                <a:cs typeface="Avenir Black"/>
              </a:rPr>
              <a:t> 2018 The</a:t>
            </a:r>
            <a:r>
              <a:rPr lang="en-US" sz="1100" baseline="0" dirty="0" smtClean="0">
                <a:solidFill>
                  <a:srgbClr val="C12824"/>
                </a:solidFill>
                <a:effectLst/>
                <a:latin typeface="Avenir Black"/>
                <a:cs typeface="Avenir Black"/>
              </a:rPr>
              <a:t> H</a:t>
            </a:r>
            <a:r>
              <a:rPr lang="en-US" sz="1100" dirty="0" smtClean="0">
                <a:solidFill>
                  <a:srgbClr val="C12824"/>
                </a:solidFill>
                <a:effectLst/>
                <a:latin typeface="Avenir Black"/>
                <a:cs typeface="Avenir Black"/>
              </a:rPr>
              <a:t>arwood Institute</a:t>
            </a:r>
            <a:endParaRPr lang="en-US" sz="1100" b="0" i="0" u="none" strike="noStrike" kern="1200" baseline="0" dirty="0" smtClean="0">
              <a:solidFill>
                <a:srgbClr val="C12824"/>
              </a:solidFill>
              <a:latin typeface="Avenir Black"/>
              <a:ea typeface="+mn-ea"/>
              <a:cs typeface="Avenir Black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3810000" y="6248400"/>
            <a:ext cx="1724881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0"/>
            <a:r>
              <a:rPr lang="en-US" sz="1100" b="0" i="0" u="none" strike="noStrike" kern="1200" baseline="0" dirty="0" smtClean="0">
                <a:solidFill>
                  <a:srgbClr val="C12824"/>
                </a:solidFill>
                <a:latin typeface="Avenir Black"/>
                <a:ea typeface="+mn-ea"/>
                <a:cs typeface="Avenir Black"/>
              </a:rPr>
              <a:t>#</a:t>
            </a:r>
            <a:r>
              <a:rPr lang="en-US" sz="1100" b="0" i="0" u="none" strike="noStrike" kern="1200" baseline="0" dirty="0" err="1" smtClean="0">
                <a:solidFill>
                  <a:srgbClr val="C12824"/>
                </a:solidFill>
                <a:latin typeface="Avenir Black"/>
                <a:ea typeface="+mn-ea"/>
                <a:cs typeface="Avenir Black"/>
              </a:rPr>
              <a:t>turnoutward</a:t>
            </a:r>
            <a:endParaRPr lang="en-US" sz="1100" b="0" i="0" u="none" strike="noStrike" kern="1200" baseline="0" dirty="0" smtClean="0">
              <a:solidFill>
                <a:srgbClr val="C12824"/>
              </a:solidFill>
              <a:latin typeface="Avenir Black"/>
              <a:ea typeface="+mn-ea"/>
              <a:cs typeface="Avenir Black"/>
            </a:endParaRPr>
          </a:p>
        </p:txBody>
      </p:sp>
    </p:spTree>
    <p:extLst>
      <p:ext uri="{BB962C8B-B14F-4D97-AF65-F5344CB8AC3E}">
        <p14:creationId xmlns:p14="http://schemas.microsoft.com/office/powerpoint/2010/main" val="3377943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6639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0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9535E-FFFF-F442-AD41-98EAFCEF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95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Relationship Id="rId3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ead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3400"/>
            <a:ext cx="9144000" cy="6829544"/>
          </a:xfrm>
          <a:prstGeom prst="rect">
            <a:avLst/>
          </a:prstGeom>
        </p:spPr>
      </p:pic>
      <p:pic>
        <p:nvPicPr>
          <p:cNvPr id="9" name="Picture 8" descr="har_logo_tag3_cmyk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20770"/>
            <a:ext cx="2468880" cy="51743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657600" y="1371600"/>
            <a:ext cx="50291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 smtClean="0">
                <a:solidFill>
                  <a:srgbClr val="BF0000"/>
                </a:solidFill>
              </a:rPr>
              <a:t>Turning </a:t>
            </a:r>
            <a:r>
              <a:rPr lang="en-CA" sz="3200" b="1" dirty="0">
                <a:solidFill>
                  <a:srgbClr val="BF0000"/>
                </a:solidFill>
              </a:rPr>
              <a:t>Outward to </a:t>
            </a:r>
            <a:endParaRPr lang="en-CA" sz="3200" b="1" dirty="0" smtClean="0">
              <a:solidFill>
                <a:srgbClr val="BF0000"/>
              </a:solidFill>
            </a:endParaRPr>
          </a:p>
          <a:p>
            <a:r>
              <a:rPr lang="en-CA" sz="3200" b="1" dirty="0" smtClean="0">
                <a:solidFill>
                  <a:srgbClr val="BF0000"/>
                </a:solidFill>
              </a:rPr>
              <a:t>Your Community</a:t>
            </a:r>
            <a:endParaRPr lang="en-CA" sz="3200" dirty="0" smtClean="0">
              <a:solidFill>
                <a:srgbClr val="BF0000"/>
              </a:solidFill>
            </a:endParaRPr>
          </a:p>
          <a:p>
            <a:endParaRPr lang="en-CA" sz="1000" dirty="0" smtClean="0">
              <a:solidFill>
                <a:srgbClr val="BF0000"/>
              </a:solidFill>
            </a:endParaRPr>
          </a:p>
          <a:p>
            <a:r>
              <a:rPr lang="en-CA" sz="2400" dirty="0" smtClean="0">
                <a:solidFill>
                  <a:srgbClr val="BF0000"/>
                </a:solidFill>
              </a:rPr>
              <a:t>How </a:t>
            </a:r>
            <a:r>
              <a:rPr lang="en-CA" sz="2400" dirty="0">
                <a:solidFill>
                  <a:srgbClr val="BF0000"/>
                </a:solidFill>
              </a:rPr>
              <a:t>are you doing and why it matters</a:t>
            </a:r>
          </a:p>
          <a:p>
            <a:endParaRPr lang="en-US" sz="2800" dirty="0">
              <a:solidFill>
                <a:srgbClr val="9C0000"/>
              </a:solidFill>
              <a:latin typeface="Avenir Book"/>
              <a:cs typeface="Avenir Boo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3581400"/>
            <a:ext cx="8305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Cheryl </a:t>
            </a:r>
            <a:r>
              <a:rPr lang="en-US" sz="2000" b="1" dirty="0" smtClean="0"/>
              <a:t>Gorman</a:t>
            </a:r>
            <a:r>
              <a:rPr lang="en-US" sz="2000" dirty="0"/>
              <a:t> </a:t>
            </a:r>
            <a:r>
              <a:rPr lang="en-US" sz="2000" b="1" dirty="0" smtClean="0"/>
              <a:t>and</a:t>
            </a:r>
            <a:r>
              <a:rPr lang="en-US" sz="2000" dirty="0" smtClean="0"/>
              <a:t> </a:t>
            </a:r>
            <a:r>
              <a:rPr lang="en-US" sz="2000" b="1" dirty="0" smtClean="0"/>
              <a:t>Susan </a:t>
            </a:r>
            <a:r>
              <a:rPr lang="en-US" sz="2000" b="1" dirty="0"/>
              <a:t>Taylor Simpson</a:t>
            </a:r>
            <a:r>
              <a:rPr lang="en-US" sz="2000" dirty="0"/>
              <a:t>, </a:t>
            </a:r>
            <a:r>
              <a:rPr lang="en-US" sz="2000" smtClean="0"/>
              <a:t>Presenters,</a:t>
            </a:r>
            <a:r>
              <a:rPr lang="en-US" sz="2000" dirty="0"/>
              <a:t> </a:t>
            </a:r>
            <a:r>
              <a:rPr lang="en-US" sz="2000" smtClean="0"/>
              <a:t>The </a:t>
            </a:r>
            <a:r>
              <a:rPr lang="en-US" sz="2000" dirty="0"/>
              <a:t>Harwood Institute for Public </a:t>
            </a:r>
            <a:r>
              <a:rPr lang="en-US" sz="2000" dirty="0" smtClean="0"/>
              <a:t>Innovation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Wendy Newman</a:t>
            </a:r>
            <a:r>
              <a:rPr lang="en-US" sz="2000" dirty="0" smtClean="0"/>
              <a:t>, </a:t>
            </a:r>
            <a:r>
              <a:rPr lang="en-US" sz="2000" dirty="0" err="1" smtClean="0"/>
              <a:t>Convenor</a:t>
            </a:r>
            <a:r>
              <a:rPr lang="en-US" sz="2000" dirty="0" smtClean="0"/>
              <a:t>, Faculty of Information, University of Toronto (Retired) </a:t>
            </a:r>
          </a:p>
          <a:p>
            <a:endParaRPr lang="en-US" sz="2000" dirty="0"/>
          </a:p>
          <a:p>
            <a:r>
              <a:rPr lang="en-US" sz="2000" i="1" dirty="0" smtClean="0"/>
              <a:t>OLA Superconference – Thursday February 1, 2018</a:t>
            </a:r>
            <a:endParaRPr lang="en-CA" sz="2000" i="1" dirty="0"/>
          </a:p>
        </p:txBody>
      </p:sp>
    </p:spTree>
    <p:extLst>
      <p:ext uri="{BB962C8B-B14F-4D97-AF65-F5344CB8AC3E}">
        <p14:creationId xmlns:p14="http://schemas.microsoft.com/office/powerpoint/2010/main" val="1867787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5000">
        <p:fade/>
      </p:transition>
    </mc:Choice>
    <mc:Fallback>
      <p:transition xmlns:p14="http://schemas.microsoft.com/office/powerpoint/2010/main" spd="med" advClick="0" advTm="15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5105400" cy="639762"/>
          </a:xfrm>
        </p:spPr>
        <p:txBody>
          <a:bodyPr/>
          <a:lstStyle/>
          <a:p>
            <a:r>
              <a:rPr lang="en-US" dirty="0" smtClean="0"/>
              <a:t>Cara Pryor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53400" y="6172200"/>
            <a:ext cx="533400" cy="365125"/>
          </a:xfrm>
          <a:prstGeom prst="rect">
            <a:avLst/>
          </a:prstGeom>
        </p:spPr>
        <p:txBody>
          <a:bodyPr/>
          <a:lstStyle/>
          <a:p>
            <a:fld id="{F2F7BD04-3271-2A46-A763-2CFF7DE6CC5E}" type="slidenum">
              <a:rPr lang="en-US" smtClean="0">
                <a:solidFill>
                  <a:srgbClr val="9C0000"/>
                </a:solidFill>
              </a:rPr>
              <a:pPr/>
              <a:t>2</a:t>
            </a:fld>
            <a:endParaRPr lang="en-US" dirty="0">
              <a:solidFill>
                <a:srgbClr val="9C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2133600"/>
            <a:ext cx="624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800" dirty="0">
              <a:latin typeface="+mj-lt"/>
              <a:cs typeface="Avenir Book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70504" y="7876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43400" y="1143000"/>
            <a:ext cx="4343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j-lt"/>
                <a:cs typeface="Avenir Book"/>
              </a:rPr>
              <a:t>Head of Community, Program and Service Development </a:t>
            </a:r>
            <a:r>
              <a:rPr lang="en-US" sz="2400" b="1" dirty="0" smtClean="0">
                <a:latin typeface="+mj-lt"/>
                <a:cs typeface="Avenir Book"/>
              </a:rPr>
              <a:t>(Retired) North </a:t>
            </a:r>
            <a:r>
              <a:rPr lang="en-US" sz="2400" b="1" dirty="0">
                <a:latin typeface="+mj-lt"/>
                <a:cs typeface="Avenir Book"/>
              </a:rPr>
              <a:t>Vancouver City Library</a:t>
            </a:r>
            <a:r>
              <a:rPr lang="en-CA" sz="2400" b="1" dirty="0">
                <a:latin typeface="+mj-lt"/>
                <a:cs typeface="Avenir Book"/>
              </a:rPr>
              <a:t> </a:t>
            </a:r>
            <a:endParaRPr lang="en-US" sz="2400" b="1" dirty="0">
              <a:solidFill>
                <a:srgbClr val="4A4A4A"/>
              </a:solidFill>
              <a:latin typeface="+mj-lt"/>
              <a:cs typeface="Avenir Book"/>
            </a:endParaRPr>
          </a:p>
          <a:p>
            <a:endParaRPr lang="en-US" sz="2800" dirty="0" smtClean="0">
              <a:solidFill>
                <a:srgbClr val="4A4A4A"/>
              </a:solidFill>
              <a:latin typeface="Avenir Book"/>
              <a:cs typeface="Avenir Book"/>
            </a:endParaRPr>
          </a:p>
          <a:p>
            <a:r>
              <a:rPr lang="en-CA" sz="2800" dirty="0" smtClean="0">
                <a:latin typeface="Avenir Book"/>
                <a:cs typeface="Avenir Book"/>
              </a:rPr>
              <a:t>“This process pushed us to think beyond programs ...It </a:t>
            </a:r>
            <a:r>
              <a:rPr lang="en-CA" sz="2800" dirty="0">
                <a:latin typeface="Avenir Book"/>
                <a:cs typeface="Avenir Book"/>
              </a:rPr>
              <a:t>has created profound changes in the way we approach our work in community – and we KNOW that it matters</a:t>
            </a:r>
            <a:r>
              <a:rPr lang="en-CA" sz="2800" dirty="0"/>
              <a:t>.</a:t>
            </a:r>
            <a:r>
              <a:rPr lang="en-CA" sz="2800" dirty="0"/>
              <a:t> </a:t>
            </a:r>
            <a:endParaRPr lang="en-US" sz="2800" dirty="0">
              <a:latin typeface="Avenir Book"/>
              <a:ea typeface="ＭＳ Ｐゴシック" pitchFamily="1" charset="-128"/>
              <a:cs typeface="Avenir Book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20" y="1676400"/>
            <a:ext cx="3443780" cy="3964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491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5000">
        <p:fade/>
      </p:transition>
    </mc:Choice>
    <mc:Fallback>
      <p:transition xmlns:p14="http://schemas.microsoft.com/office/powerpoint/2010/main" spd="med" advClick="0" advTm="15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5105400" cy="639762"/>
          </a:xfrm>
        </p:spPr>
        <p:txBody>
          <a:bodyPr/>
          <a:lstStyle/>
          <a:p>
            <a:r>
              <a:rPr lang="en-US" dirty="0" smtClean="0"/>
              <a:t>Heidi Daniel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53400" y="6172200"/>
            <a:ext cx="533400" cy="365125"/>
          </a:xfrm>
          <a:prstGeom prst="rect">
            <a:avLst/>
          </a:prstGeom>
        </p:spPr>
        <p:txBody>
          <a:bodyPr/>
          <a:lstStyle/>
          <a:p>
            <a:fld id="{F2F7BD04-3271-2A46-A763-2CFF7DE6CC5E}" type="slidenum">
              <a:rPr lang="en-US" smtClean="0">
                <a:solidFill>
                  <a:srgbClr val="9C0000"/>
                </a:solidFill>
              </a:rPr>
              <a:pPr/>
              <a:t>3</a:t>
            </a:fld>
            <a:endParaRPr lang="en-US" dirty="0">
              <a:solidFill>
                <a:srgbClr val="9C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2133600"/>
            <a:ext cx="624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800" dirty="0">
              <a:latin typeface="+mj-lt"/>
              <a:cs typeface="Avenir Book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70504" y="7876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43400" y="1371600"/>
            <a:ext cx="37338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4A4A4A"/>
                </a:solidFill>
                <a:latin typeface="+mj-lt"/>
                <a:cs typeface="Avenir Book"/>
              </a:rPr>
              <a:t>President and CEO, The Enoch Pratt </a:t>
            </a:r>
            <a:r>
              <a:rPr lang="en-US" sz="2400" b="1" dirty="0" smtClean="0">
                <a:solidFill>
                  <a:srgbClr val="4A4A4A"/>
                </a:solidFill>
                <a:latin typeface="+mj-lt"/>
                <a:cs typeface="Avenir Book"/>
              </a:rPr>
              <a:t>Library</a:t>
            </a:r>
            <a:r>
              <a:rPr lang="en-US" sz="2400" b="1" dirty="0">
                <a:solidFill>
                  <a:srgbClr val="4A4A4A"/>
                </a:solidFill>
                <a:latin typeface="+mj-lt"/>
                <a:cs typeface="Avenir Book"/>
              </a:rPr>
              <a:t>, Baltimore, </a:t>
            </a:r>
            <a:r>
              <a:rPr lang="en-US" sz="2400" b="1" dirty="0" smtClean="0">
                <a:solidFill>
                  <a:srgbClr val="4A4A4A"/>
                </a:solidFill>
                <a:latin typeface="+mj-lt"/>
                <a:cs typeface="Avenir Book"/>
              </a:rPr>
              <a:t>Maryland</a:t>
            </a:r>
            <a:endParaRPr lang="en-US" sz="2400" b="1" dirty="0" smtClean="0">
              <a:solidFill>
                <a:srgbClr val="4A4A4A"/>
              </a:solidFill>
              <a:latin typeface="+mj-lt"/>
              <a:cs typeface="Avenir Book"/>
            </a:endParaRPr>
          </a:p>
          <a:p>
            <a:endParaRPr lang="en-US" sz="2800" dirty="0">
              <a:solidFill>
                <a:srgbClr val="4A4A4A"/>
              </a:solidFill>
              <a:latin typeface="Avenir Book"/>
              <a:cs typeface="Avenir Book"/>
            </a:endParaRPr>
          </a:p>
          <a:p>
            <a:r>
              <a:rPr lang="en-US" sz="2800" dirty="0">
                <a:solidFill>
                  <a:srgbClr val="4A4A4A"/>
                </a:solidFill>
                <a:latin typeface="Avenir Book"/>
                <a:cs typeface="Avenir Book"/>
              </a:rPr>
              <a:t>"By understanding our community, we can collaborate to solve problems and bring about positive change." </a:t>
            </a:r>
            <a:endParaRPr lang="en-US" sz="2800" dirty="0">
              <a:latin typeface="Avenir Book"/>
              <a:ea typeface="ＭＳ Ｐゴシック" pitchFamily="1" charset="-128"/>
              <a:cs typeface="Avenir Book"/>
            </a:endParaRPr>
          </a:p>
        </p:txBody>
      </p:sp>
      <p:pic>
        <p:nvPicPr>
          <p:cNvPr id="3" name="Picture 2" descr="heidi_daniel_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00200"/>
            <a:ext cx="3048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215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5000">
        <p:fade/>
      </p:transition>
    </mc:Choice>
    <mc:Fallback>
      <p:transition xmlns:p14="http://schemas.microsoft.com/office/powerpoint/2010/main" spd="med" advClick="0" advTm="15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5105400" cy="639762"/>
          </a:xfrm>
        </p:spPr>
        <p:txBody>
          <a:bodyPr/>
          <a:lstStyle/>
          <a:p>
            <a:r>
              <a:rPr lang="en-US" dirty="0" smtClean="0"/>
              <a:t>Brian Dawson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53400" y="6172200"/>
            <a:ext cx="533400" cy="365125"/>
          </a:xfrm>
          <a:prstGeom prst="rect">
            <a:avLst/>
          </a:prstGeom>
        </p:spPr>
        <p:txBody>
          <a:bodyPr/>
          <a:lstStyle/>
          <a:p>
            <a:fld id="{F2F7BD04-3271-2A46-A763-2CFF7DE6CC5E}" type="slidenum">
              <a:rPr lang="en-US" smtClean="0">
                <a:solidFill>
                  <a:srgbClr val="9C0000"/>
                </a:solidFill>
              </a:rPr>
              <a:pPr/>
              <a:t>4</a:t>
            </a:fld>
            <a:endParaRPr lang="en-US" dirty="0">
              <a:solidFill>
                <a:srgbClr val="9C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2133600"/>
            <a:ext cx="624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800" dirty="0">
              <a:latin typeface="+mj-lt"/>
              <a:cs typeface="Avenir Book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70504" y="7876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953000" y="1371600"/>
            <a:ext cx="3657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j-lt"/>
                <a:cs typeface="Avenir Book"/>
              </a:rPr>
              <a:t>Library Development Director, State Library </a:t>
            </a:r>
            <a:r>
              <a:rPr lang="en-US" sz="2400" b="1" dirty="0" smtClean="0">
                <a:latin typeface="+mj-lt"/>
                <a:cs typeface="Avenir Book"/>
              </a:rPr>
              <a:t>Department </a:t>
            </a:r>
            <a:r>
              <a:rPr lang="en-US" sz="2400" b="1" dirty="0">
                <a:latin typeface="+mj-lt"/>
                <a:cs typeface="Avenir Book"/>
              </a:rPr>
              <a:t>of </a:t>
            </a:r>
            <a:r>
              <a:rPr lang="en-US" sz="2400" b="1" dirty="0" smtClean="0">
                <a:latin typeface="+mj-lt"/>
                <a:cs typeface="Avenir Book"/>
              </a:rPr>
              <a:t>Education, Pennsylvania </a:t>
            </a:r>
          </a:p>
          <a:p>
            <a:endParaRPr lang="en-US" sz="2800" dirty="0">
              <a:latin typeface="Avenir Book"/>
              <a:cs typeface="Avenir Book"/>
            </a:endParaRPr>
          </a:p>
          <a:p>
            <a:r>
              <a:rPr lang="en-US" sz="2800" dirty="0">
                <a:latin typeface="Avenir Book"/>
                <a:cs typeface="Avenir Book"/>
              </a:rPr>
              <a:t>"It's the pragmatic approach, not Utopian. You learn to set real expectations for your community."</a:t>
            </a:r>
            <a:endParaRPr lang="en-US" sz="2800" dirty="0">
              <a:latin typeface="Avenir Book"/>
              <a:cs typeface="Avenir Book"/>
            </a:endParaRPr>
          </a:p>
        </p:txBody>
      </p:sp>
      <p:pic>
        <p:nvPicPr>
          <p:cNvPr id="9" name="Picture 8" descr="0ef3a8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0"/>
            <a:ext cx="3759200" cy="375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215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5000">
        <p:fade/>
      </p:transition>
    </mc:Choice>
    <mc:Fallback>
      <p:transition xmlns:p14="http://schemas.microsoft.com/office/powerpoint/2010/main" spd="med" advClick="0" advTm="15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5105400" cy="639762"/>
          </a:xfrm>
        </p:spPr>
        <p:txBody>
          <a:bodyPr/>
          <a:lstStyle/>
          <a:p>
            <a:r>
              <a:rPr lang="en-US" dirty="0" smtClean="0"/>
              <a:t>Cindy </a:t>
            </a:r>
            <a:r>
              <a:rPr lang="en-US" dirty="0" err="1" smtClean="0"/>
              <a:t>Fesemyer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53400" y="6172200"/>
            <a:ext cx="533400" cy="365125"/>
          </a:xfrm>
          <a:prstGeom prst="rect">
            <a:avLst/>
          </a:prstGeom>
        </p:spPr>
        <p:txBody>
          <a:bodyPr/>
          <a:lstStyle/>
          <a:p>
            <a:fld id="{F2F7BD04-3271-2A46-A763-2CFF7DE6CC5E}" type="slidenum">
              <a:rPr lang="en-US" smtClean="0">
                <a:solidFill>
                  <a:srgbClr val="9C0000"/>
                </a:solidFill>
              </a:rPr>
              <a:pPr/>
              <a:t>5</a:t>
            </a:fld>
            <a:endParaRPr lang="en-US" dirty="0">
              <a:solidFill>
                <a:srgbClr val="9C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2133600"/>
            <a:ext cx="624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800" dirty="0">
              <a:latin typeface="+mj-lt"/>
              <a:cs typeface="Avenir Book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70504" y="7876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43400" y="1371600"/>
            <a:ext cx="373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4A4A4A"/>
                </a:solidFill>
                <a:latin typeface="Avenir Book"/>
                <a:cs typeface="Avenir Book"/>
              </a:rPr>
              <a:t> </a:t>
            </a:r>
            <a:endParaRPr lang="en-US" sz="2800" dirty="0">
              <a:latin typeface="Avenir Book"/>
              <a:ea typeface="ＭＳ Ｐゴシック" pitchFamily="1" charset="-128"/>
              <a:cs typeface="Avenir Book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676400"/>
            <a:ext cx="3733800" cy="3733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0" y="1676400"/>
            <a:ext cx="37338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Director, Columbus Public Library, Madison, </a:t>
            </a:r>
            <a:r>
              <a:rPr lang="en-US" sz="2400" b="1" dirty="0" smtClean="0"/>
              <a:t>Wisconsin</a:t>
            </a:r>
            <a:endParaRPr lang="en-US" sz="2400" b="1" dirty="0"/>
          </a:p>
          <a:p>
            <a:endParaRPr lang="en-US" sz="2800" dirty="0" smtClean="0">
              <a:latin typeface="Avenir Book"/>
              <a:cs typeface="Avenir Book"/>
            </a:endParaRPr>
          </a:p>
          <a:p>
            <a:r>
              <a:rPr lang="en-US" sz="2800" dirty="0" smtClean="0">
                <a:latin typeface="Avenir Book"/>
                <a:cs typeface="Avenir Book"/>
              </a:rPr>
              <a:t>"</a:t>
            </a:r>
            <a:r>
              <a:rPr lang="en-US" sz="2800" dirty="0">
                <a:latin typeface="Avenir Book"/>
                <a:cs typeface="Avenir Book"/>
              </a:rPr>
              <a:t>We can be what people need. It's common sense, but sometimes you have to teach common sense."</a:t>
            </a:r>
          </a:p>
        </p:txBody>
      </p:sp>
    </p:spTree>
    <p:extLst>
      <p:ext uri="{BB962C8B-B14F-4D97-AF65-F5344CB8AC3E}">
        <p14:creationId xmlns:p14="http://schemas.microsoft.com/office/powerpoint/2010/main" val="1423215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15000">
        <p:fade/>
      </p:transition>
    </mc:Choice>
    <mc:Fallback>
      <p:transition xmlns:p14="http://schemas.microsoft.com/office/powerpoint/2010/main" spd="med" advClick="0" advTm="15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11215</TotalTime>
  <Words>205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Custom Design</vt:lpstr>
      <vt:lpstr>1_Custom Design</vt:lpstr>
      <vt:lpstr>PowerPoint Presentation</vt:lpstr>
      <vt:lpstr>Cara Pryor</vt:lpstr>
      <vt:lpstr>Heidi Daniel</vt:lpstr>
      <vt:lpstr>Brian Dawson</vt:lpstr>
      <vt:lpstr>Cindy Fesemyer</vt:lpstr>
    </vt:vector>
  </TitlesOfParts>
  <Company>American Library Association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brussell</dc:creator>
  <cp:lastModifiedBy>Cheryl Gorman</cp:lastModifiedBy>
  <cp:revision>338</cp:revision>
  <cp:lastPrinted>2016-06-16T03:24:29Z</cp:lastPrinted>
  <dcterms:created xsi:type="dcterms:W3CDTF">2014-08-13T18:15:49Z</dcterms:created>
  <dcterms:modified xsi:type="dcterms:W3CDTF">2018-01-29T20:29:10Z</dcterms:modified>
</cp:coreProperties>
</file>