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28" r:id="rId2"/>
  </p:sldMasterIdLst>
  <p:notesMasterIdLst>
    <p:notesMasterId r:id="rId15"/>
  </p:notesMasterIdLst>
  <p:handoutMasterIdLst>
    <p:handoutMasterId r:id="rId16"/>
  </p:handoutMasterIdLst>
  <p:sldIdLst>
    <p:sldId id="353" r:id="rId3"/>
    <p:sldId id="379" r:id="rId4"/>
    <p:sldId id="380" r:id="rId5"/>
    <p:sldId id="381" r:id="rId6"/>
    <p:sldId id="383" r:id="rId7"/>
    <p:sldId id="384" r:id="rId8"/>
    <p:sldId id="385" r:id="rId9"/>
    <p:sldId id="356" r:id="rId10"/>
    <p:sldId id="386" r:id="rId11"/>
    <p:sldId id="382" r:id="rId12"/>
    <p:sldId id="387" r:id="rId13"/>
    <p:sldId id="3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ton Sears" initials="" lastIdx="5" clrIdx="0"/>
  <p:cmAuthor id="1" name="Cheryl Gorm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 varScale="1">
        <p:scale>
          <a:sx n="81" d="100"/>
          <a:sy n="81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8E288-257C-CF4C-857E-F9D279761C47}" type="doc">
      <dgm:prSet loTypeId="urn:microsoft.com/office/officeart/2005/8/layout/radial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50824B-E883-B848-AB64-95F9957C58E2}">
      <dgm:prSet phldrT="[Text]" custT="1"/>
      <dgm:spPr/>
      <dgm:t>
        <a:bodyPr/>
        <a:lstStyle/>
        <a:p>
          <a:r>
            <a:rPr lang="en-US" sz="1400" b="1" dirty="0" smtClean="0"/>
            <a:t>Being Turned Outward</a:t>
          </a:r>
          <a:endParaRPr lang="en-US" sz="1400" b="1" dirty="0"/>
        </a:p>
      </dgm:t>
    </dgm:pt>
    <dgm:pt modelId="{E775000F-BDCA-2041-9B6D-75D916BECE4D}" type="parTrans" cxnId="{1DF627FC-479A-7B43-BAF8-E202A2FF2DB2}">
      <dgm:prSet/>
      <dgm:spPr/>
      <dgm:t>
        <a:bodyPr/>
        <a:lstStyle/>
        <a:p>
          <a:endParaRPr lang="en-US"/>
        </a:p>
      </dgm:t>
    </dgm:pt>
    <dgm:pt modelId="{7C0CD18A-4BB2-FE49-980F-4F492DE4B064}" type="sibTrans" cxnId="{1DF627FC-479A-7B43-BAF8-E202A2FF2DB2}">
      <dgm:prSet/>
      <dgm:spPr/>
      <dgm:t>
        <a:bodyPr/>
        <a:lstStyle/>
        <a:p>
          <a:endParaRPr lang="en-US"/>
        </a:p>
      </dgm:t>
    </dgm:pt>
    <dgm:pt modelId="{B66E9564-B133-C946-B67A-BBB57F0D2304}">
      <dgm:prSet phldrT="[Text]" custT="1"/>
      <dgm:spPr/>
      <dgm:t>
        <a:bodyPr/>
        <a:lstStyle/>
        <a:p>
          <a:r>
            <a:rPr lang="en-US" sz="1400" b="1" dirty="0" smtClean="0"/>
            <a:t>Implementation and Innovation Cycles</a:t>
          </a:r>
          <a:endParaRPr lang="en-US" sz="1400" b="1" dirty="0"/>
        </a:p>
      </dgm:t>
    </dgm:pt>
    <dgm:pt modelId="{E0A1D2FE-4BA3-9846-A8B4-B1E67A1F408C}" type="parTrans" cxnId="{D1C75026-3964-B14A-A32B-44AA75C38A44}">
      <dgm:prSet/>
      <dgm:spPr/>
      <dgm:t>
        <a:bodyPr/>
        <a:lstStyle/>
        <a:p>
          <a:endParaRPr lang="en-US"/>
        </a:p>
      </dgm:t>
    </dgm:pt>
    <dgm:pt modelId="{8D7A7225-32D4-3E48-BB41-85046F28F2AE}" type="sibTrans" cxnId="{D1C75026-3964-B14A-A32B-44AA75C38A44}">
      <dgm:prSet/>
      <dgm:spPr/>
      <dgm:t>
        <a:bodyPr/>
        <a:lstStyle/>
        <a:p>
          <a:endParaRPr lang="en-US"/>
        </a:p>
      </dgm:t>
    </dgm:pt>
    <dgm:pt modelId="{AF32F0E5-788C-F24D-851C-618E4314B29D}">
      <dgm:prSet phldrT="[Text]" custT="1"/>
      <dgm:spPr/>
      <dgm:t>
        <a:bodyPr/>
        <a:lstStyle/>
        <a:p>
          <a:r>
            <a:rPr lang="en-US" sz="1400" b="1" dirty="0" smtClean="0"/>
            <a:t>Understanding Community</a:t>
          </a:r>
          <a:endParaRPr lang="en-US" sz="1400" b="1" dirty="0"/>
        </a:p>
      </dgm:t>
    </dgm:pt>
    <dgm:pt modelId="{6642DA7B-2620-1E41-9945-444AA6B98F73}" type="parTrans" cxnId="{BB7B43C5-5E4C-B045-AF5A-A259CCE2AB6E}">
      <dgm:prSet/>
      <dgm:spPr/>
      <dgm:t>
        <a:bodyPr/>
        <a:lstStyle/>
        <a:p>
          <a:endParaRPr lang="en-US"/>
        </a:p>
      </dgm:t>
    </dgm:pt>
    <dgm:pt modelId="{7114ED1D-3513-8B44-A6CE-927EA567C6C4}" type="sibTrans" cxnId="{BB7B43C5-5E4C-B045-AF5A-A259CCE2AB6E}">
      <dgm:prSet/>
      <dgm:spPr/>
      <dgm:t>
        <a:bodyPr/>
        <a:lstStyle/>
        <a:p>
          <a:endParaRPr lang="en-US"/>
        </a:p>
      </dgm:t>
    </dgm:pt>
    <dgm:pt modelId="{52BB34BB-A435-0846-AB57-8AB4BD128B5C}">
      <dgm:prSet phldrT="[Text]" custT="1"/>
      <dgm:spPr/>
      <dgm:t>
        <a:bodyPr/>
        <a:lstStyle/>
        <a:p>
          <a:r>
            <a:rPr lang="en-US" sz="1400" b="1" dirty="0" smtClean="0"/>
            <a:t>Creating Conditions for Change and Sustainability</a:t>
          </a:r>
          <a:endParaRPr lang="en-US" sz="1400" b="1" dirty="0"/>
        </a:p>
      </dgm:t>
    </dgm:pt>
    <dgm:pt modelId="{219934BE-BBF2-C640-8EAF-5202DBF1FAF7}" type="parTrans" cxnId="{81DD876C-DDB5-B441-8D9F-1004F54FB49E}">
      <dgm:prSet/>
      <dgm:spPr/>
      <dgm:t>
        <a:bodyPr/>
        <a:lstStyle/>
        <a:p>
          <a:endParaRPr lang="en-US"/>
        </a:p>
      </dgm:t>
    </dgm:pt>
    <dgm:pt modelId="{A9383569-76EE-1741-9639-589D6A7B098E}" type="sibTrans" cxnId="{81DD876C-DDB5-B441-8D9F-1004F54FB49E}">
      <dgm:prSet/>
      <dgm:spPr/>
      <dgm:t>
        <a:bodyPr/>
        <a:lstStyle/>
        <a:p>
          <a:endParaRPr lang="en-US"/>
        </a:p>
      </dgm:t>
    </dgm:pt>
    <dgm:pt modelId="{CCA0E6CA-FBCE-354D-8B54-E63F76F00C51}">
      <dgm:prSet phldrT="[Text]" custT="1"/>
      <dgm:spPr/>
      <dgm:t>
        <a:bodyPr/>
        <a:lstStyle/>
        <a:p>
          <a:r>
            <a:rPr lang="en-US" sz="1400" b="1" dirty="0" smtClean="0"/>
            <a:t>Deciding on the Right Path</a:t>
          </a:r>
          <a:endParaRPr lang="en-US" sz="1400" b="1" dirty="0"/>
        </a:p>
      </dgm:t>
    </dgm:pt>
    <dgm:pt modelId="{621AEF33-ABF2-CD44-9655-B8D1F2B702B7}" type="parTrans" cxnId="{3AEA06F2-2C25-1F42-A37E-8FB0960C9527}">
      <dgm:prSet/>
      <dgm:spPr/>
      <dgm:t>
        <a:bodyPr/>
        <a:lstStyle/>
        <a:p>
          <a:endParaRPr lang="en-US"/>
        </a:p>
      </dgm:t>
    </dgm:pt>
    <dgm:pt modelId="{77854100-BA6E-A740-8CBD-9583BEFD596C}" type="sibTrans" cxnId="{3AEA06F2-2C25-1F42-A37E-8FB0960C9527}">
      <dgm:prSet/>
      <dgm:spPr/>
      <dgm:t>
        <a:bodyPr/>
        <a:lstStyle/>
        <a:p>
          <a:endParaRPr lang="en-US"/>
        </a:p>
      </dgm:t>
    </dgm:pt>
    <dgm:pt modelId="{3C301EC7-2660-A64C-B7FE-76DFE7B449FB}" type="pres">
      <dgm:prSet presAssocID="{A488E288-257C-CF4C-857E-F9D279761C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8406595-DC48-4A45-8867-8F5CA31C1347}" type="pres">
      <dgm:prSet presAssocID="{AD50824B-E883-B848-AB64-95F9957C58E2}" presName="centerShape" presStyleLbl="node0" presStyleIdx="0" presStyleCnt="1" custScaleX="77288" custScaleY="81186" custLinFactNeighborX="3667" custLinFactNeighborY="-2033"/>
      <dgm:spPr/>
      <dgm:t>
        <a:bodyPr/>
        <a:lstStyle/>
        <a:p>
          <a:endParaRPr lang="en-CA"/>
        </a:p>
      </dgm:t>
    </dgm:pt>
    <dgm:pt modelId="{62652434-D7A4-7E42-9639-37E62A84F170}" type="pres">
      <dgm:prSet presAssocID="{B66E9564-B133-C946-B67A-BBB57F0D2304}" presName="node" presStyleLbl="node1" presStyleIdx="0" presStyleCnt="4" custScaleX="170501" custScaleY="103803" custRadScaleRad="107612" custRadScaleInc="-29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3E197-2690-6B4C-B442-2570DEC5E502}" type="pres">
      <dgm:prSet presAssocID="{B66E9564-B133-C946-B67A-BBB57F0D2304}" presName="dummy" presStyleCnt="0"/>
      <dgm:spPr/>
      <dgm:t>
        <a:bodyPr/>
        <a:lstStyle/>
        <a:p>
          <a:endParaRPr lang="en-CA"/>
        </a:p>
      </dgm:t>
    </dgm:pt>
    <dgm:pt modelId="{7998799C-244B-1840-9641-6512EBAEF34A}" type="pres">
      <dgm:prSet presAssocID="{8D7A7225-32D4-3E48-BB41-85046F28F2AE}" presName="sibTrans" presStyleLbl="sibTrans2D1" presStyleIdx="0" presStyleCnt="4"/>
      <dgm:spPr/>
      <dgm:t>
        <a:bodyPr/>
        <a:lstStyle/>
        <a:p>
          <a:endParaRPr lang="en-CA"/>
        </a:p>
      </dgm:t>
    </dgm:pt>
    <dgm:pt modelId="{5F2FEAFF-F47A-574D-A97F-C1C6F94A96B5}" type="pres">
      <dgm:prSet presAssocID="{AF32F0E5-788C-F24D-851C-618E4314B29D}" presName="node" presStyleLbl="node1" presStyleIdx="1" presStyleCnt="4" custScaleX="159068" custScaleY="99133" custRadScaleRad="101125" custRadScaleInc="-2921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2B08F3-3475-C947-B654-2E4A344F6D1E}" type="pres">
      <dgm:prSet presAssocID="{AF32F0E5-788C-F24D-851C-618E4314B29D}" presName="dummy" presStyleCnt="0"/>
      <dgm:spPr/>
      <dgm:t>
        <a:bodyPr/>
        <a:lstStyle/>
        <a:p>
          <a:endParaRPr lang="en-CA"/>
        </a:p>
      </dgm:t>
    </dgm:pt>
    <dgm:pt modelId="{6ED12241-09B3-0841-963D-BB421B29BC6C}" type="pres">
      <dgm:prSet presAssocID="{7114ED1D-3513-8B44-A6CE-927EA567C6C4}" presName="sibTrans" presStyleLbl="sibTrans2D1" presStyleIdx="1" presStyleCnt="4"/>
      <dgm:spPr/>
      <dgm:t>
        <a:bodyPr/>
        <a:lstStyle/>
        <a:p>
          <a:endParaRPr lang="en-CA"/>
        </a:p>
      </dgm:t>
    </dgm:pt>
    <dgm:pt modelId="{312CBAD9-5272-2F4D-A507-77CD3B92F43B}" type="pres">
      <dgm:prSet presAssocID="{52BB34BB-A435-0846-AB57-8AB4BD128B5C}" presName="node" presStyleLbl="node1" presStyleIdx="2" presStyleCnt="4" custScaleX="187101" custRadScaleRad="124052" custRadScaleInc="-29956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E104D7-5CCA-3B40-991E-EC649FF6C312}" type="pres">
      <dgm:prSet presAssocID="{52BB34BB-A435-0846-AB57-8AB4BD128B5C}" presName="dummy" presStyleCnt="0"/>
      <dgm:spPr/>
      <dgm:t>
        <a:bodyPr/>
        <a:lstStyle/>
        <a:p>
          <a:endParaRPr lang="en-CA"/>
        </a:p>
      </dgm:t>
    </dgm:pt>
    <dgm:pt modelId="{E814C68D-4842-9249-AC43-2E27FD596646}" type="pres">
      <dgm:prSet presAssocID="{A9383569-76EE-1741-9639-589D6A7B098E}" presName="sibTrans" presStyleLbl="sibTrans2D1" presStyleIdx="2" presStyleCnt="4"/>
      <dgm:spPr/>
      <dgm:t>
        <a:bodyPr/>
        <a:lstStyle/>
        <a:p>
          <a:endParaRPr lang="en-CA"/>
        </a:p>
      </dgm:t>
    </dgm:pt>
    <dgm:pt modelId="{6923D07E-2E78-CC49-9C30-6D2A92F7EA9E}" type="pres">
      <dgm:prSet presAssocID="{CCA0E6CA-FBCE-354D-8B54-E63F76F00C51}" presName="node" presStyleLbl="node1" presStyleIdx="3" presStyleCnt="4" custScaleX="160405" custRadScaleRad="96623" custRadScaleInc="-30906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0AC44A-1C42-6849-8C41-A4ADAC4D8B4E}" type="pres">
      <dgm:prSet presAssocID="{CCA0E6CA-FBCE-354D-8B54-E63F76F00C51}" presName="dummy" presStyleCnt="0"/>
      <dgm:spPr/>
      <dgm:t>
        <a:bodyPr/>
        <a:lstStyle/>
        <a:p>
          <a:endParaRPr lang="en-CA"/>
        </a:p>
      </dgm:t>
    </dgm:pt>
    <dgm:pt modelId="{8DE5DA30-AED0-D640-B251-9C08B1ADEE3B}" type="pres">
      <dgm:prSet presAssocID="{77854100-BA6E-A740-8CBD-9583BEFD596C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6DECF6CE-CB00-3348-9554-F2B14A89263E}" type="presOf" srcId="{A488E288-257C-CF4C-857E-F9D279761C47}" destId="{3C301EC7-2660-A64C-B7FE-76DFE7B449FB}" srcOrd="0" destOrd="0" presId="urn:microsoft.com/office/officeart/2005/8/layout/radial6"/>
    <dgm:cxn modelId="{9C906DF9-EA9F-9541-8140-1E703A6FCC85}" type="presOf" srcId="{A9383569-76EE-1741-9639-589D6A7B098E}" destId="{E814C68D-4842-9249-AC43-2E27FD596646}" srcOrd="0" destOrd="0" presId="urn:microsoft.com/office/officeart/2005/8/layout/radial6"/>
    <dgm:cxn modelId="{BB7B43C5-5E4C-B045-AF5A-A259CCE2AB6E}" srcId="{AD50824B-E883-B848-AB64-95F9957C58E2}" destId="{AF32F0E5-788C-F24D-851C-618E4314B29D}" srcOrd="1" destOrd="0" parTransId="{6642DA7B-2620-1E41-9945-444AA6B98F73}" sibTransId="{7114ED1D-3513-8B44-A6CE-927EA567C6C4}"/>
    <dgm:cxn modelId="{24086B2D-437B-E246-A256-9082C04E8695}" type="presOf" srcId="{CCA0E6CA-FBCE-354D-8B54-E63F76F00C51}" destId="{6923D07E-2E78-CC49-9C30-6D2A92F7EA9E}" srcOrd="0" destOrd="0" presId="urn:microsoft.com/office/officeart/2005/8/layout/radial6"/>
    <dgm:cxn modelId="{BB0D2DD3-41D3-0043-A28D-A12B2F572FFE}" type="presOf" srcId="{77854100-BA6E-A740-8CBD-9583BEFD596C}" destId="{8DE5DA30-AED0-D640-B251-9C08B1ADEE3B}" srcOrd="0" destOrd="0" presId="urn:microsoft.com/office/officeart/2005/8/layout/radial6"/>
    <dgm:cxn modelId="{07139B83-1DED-F54D-9DB1-4DE3B58BA548}" type="presOf" srcId="{7114ED1D-3513-8B44-A6CE-927EA567C6C4}" destId="{6ED12241-09B3-0841-963D-BB421B29BC6C}" srcOrd="0" destOrd="0" presId="urn:microsoft.com/office/officeart/2005/8/layout/radial6"/>
    <dgm:cxn modelId="{C5BB32FD-C9CB-3A4E-B45E-2589344E56E7}" type="presOf" srcId="{AD50824B-E883-B848-AB64-95F9957C58E2}" destId="{18406595-DC48-4A45-8867-8F5CA31C1347}" srcOrd="0" destOrd="0" presId="urn:microsoft.com/office/officeart/2005/8/layout/radial6"/>
    <dgm:cxn modelId="{3AEA06F2-2C25-1F42-A37E-8FB0960C9527}" srcId="{AD50824B-E883-B848-AB64-95F9957C58E2}" destId="{CCA0E6CA-FBCE-354D-8B54-E63F76F00C51}" srcOrd="3" destOrd="0" parTransId="{621AEF33-ABF2-CD44-9655-B8D1F2B702B7}" sibTransId="{77854100-BA6E-A740-8CBD-9583BEFD596C}"/>
    <dgm:cxn modelId="{5C606A95-C811-1049-BCFB-10CD4F868F59}" type="presOf" srcId="{52BB34BB-A435-0846-AB57-8AB4BD128B5C}" destId="{312CBAD9-5272-2F4D-A507-77CD3B92F43B}" srcOrd="0" destOrd="0" presId="urn:microsoft.com/office/officeart/2005/8/layout/radial6"/>
    <dgm:cxn modelId="{42A3AECB-FFCA-824A-B7E3-774D2210EB53}" type="presOf" srcId="{AF32F0E5-788C-F24D-851C-618E4314B29D}" destId="{5F2FEAFF-F47A-574D-A97F-C1C6F94A96B5}" srcOrd="0" destOrd="0" presId="urn:microsoft.com/office/officeart/2005/8/layout/radial6"/>
    <dgm:cxn modelId="{1DF627FC-479A-7B43-BAF8-E202A2FF2DB2}" srcId="{A488E288-257C-CF4C-857E-F9D279761C47}" destId="{AD50824B-E883-B848-AB64-95F9957C58E2}" srcOrd="0" destOrd="0" parTransId="{E775000F-BDCA-2041-9B6D-75D916BECE4D}" sibTransId="{7C0CD18A-4BB2-FE49-980F-4F492DE4B064}"/>
    <dgm:cxn modelId="{F24FBC84-B393-894D-BE9A-5149A976F4BD}" type="presOf" srcId="{8D7A7225-32D4-3E48-BB41-85046F28F2AE}" destId="{7998799C-244B-1840-9641-6512EBAEF34A}" srcOrd="0" destOrd="0" presId="urn:microsoft.com/office/officeart/2005/8/layout/radial6"/>
    <dgm:cxn modelId="{2F720530-A951-154F-88E0-338D6658573C}" type="presOf" srcId="{B66E9564-B133-C946-B67A-BBB57F0D2304}" destId="{62652434-D7A4-7E42-9639-37E62A84F170}" srcOrd="0" destOrd="0" presId="urn:microsoft.com/office/officeart/2005/8/layout/radial6"/>
    <dgm:cxn modelId="{D1C75026-3964-B14A-A32B-44AA75C38A44}" srcId="{AD50824B-E883-B848-AB64-95F9957C58E2}" destId="{B66E9564-B133-C946-B67A-BBB57F0D2304}" srcOrd="0" destOrd="0" parTransId="{E0A1D2FE-4BA3-9846-A8B4-B1E67A1F408C}" sibTransId="{8D7A7225-32D4-3E48-BB41-85046F28F2AE}"/>
    <dgm:cxn modelId="{81DD876C-DDB5-B441-8D9F-1004F54FB49E}" srcId="{AD50824B-E883-B848-AB64-95F9957C58E2}" destId="{52BB34BB-A435-0846-AB57-8AB4BD128B5C}" srcOrd="2" destOrd="0" parTransId="{219934BE-BBF2-C640-8EAF-5202DBF1FAF7}" sibTransId="{A9383569-76EE-1741-9639-589D6A7B098E}"/>
    <dgm:cxn modelId="{389A7761-8E67-2045-88D3-FA5A4F70D645}" type="presParOf" srcId="{3C301EC7-2660-A64C-B7FE-76DFE7B449FB}" destId="{18406595-DC48-4A45-8867-8F5CA31C1347}" srcOrd="0" destOrd="0" presId="urn:microsoft.com/office/officeart/2005/8/layout/radial6"/>
    <dgm:cxn modelId="{0553BB4B-91F6-4149-9D4D-D4A03EBDF4A1}" type="presParOf" srcId="{3C301EC7-2660-A64C-B7FE-76DFE7B449FB}" destId="{62652434-D7A4-7E42-9639-37E62A84F170}" srcOrd="1" destOrd="0" presId="urn:microsoft.com/office/officeart/2005/8/layout/radial6"/>
    <dgm:cxn modelId="{49CD5EAE-8378-E448-9CCA-7572E3C150DB}" type="presParOf" srcId="{3C301EC7-2660-A64C-B7FE-76DFE7B449FB}" destId="{0583E197-2690-6B4C-B442-2570DEC5E502}" srcOrd="2" destOrd="0" presId="urn:microsoft.com/office/officeart/2005/8/layout/radial6"/>
    <dgm:cxn modelId="{91FA502A-8427-6B43-951E-90D8B3E8E89C}" type="presParOf" srcId="{3C301EC7-2660-A64C-B7FE-76DFE7B449FB}" destId="{7998799C-244B-1840-9641-6512EBAEF34A}" srcOrd="3" destOrd="0" presId="urn:microsoft.com/office/officeart/2005/8/layout/radial6"/>
    <dgm:cxn modelId="{BD743EE9-4F3D-C042-8EB8-2EE37BBC01F0}" type="presParOf" srcId="{3C301EC7-2660-A64C-B7FE-76DFE7B449FB}" destId="{5F2FEAFF-F47A-574D-A97F-C1C6F94A96B5}" srcOrd="4" destOrd="0" presId="urn:microsoft.com/office/officeart/2005/8/layout/radial6"/>
    <dgm:cxn modelId="{69DBA219-6A43-3546-BE15-C0205D880955}" type="presParOf" srcId="{3C301EC7-2660-A64C-B7FE-76DFE7B449FB}" destId="{4B2B08F3-3475-C947-B654-2E4A344F6D1E}" srcOrd="5" destOrd="0" presId="urn:microsoft.com/office/officeart/2005/8/layout/radial6"/>
    <dgm:cxn modelId="{D024D15A-151D-3C4E-A43D-37CE363EFF82}" type="presParOf" srcId="{3C301EC7-2660-A64C-B7FE-76DFE7B449FB}" destId="{6ED12241-09B3-0841-963D-BB421B29BC6C}" srcOrd="6" destOrd="0" presId="urn:microsoft.com/office/officeart/2005/8/layout/radial6"/>
    <dgm:cxn modelId="{74AB361D-C6B3-8344-989C-A158368D0182}" type="presParOf" srcId="{3C301EC7-2660-A64C-B7FE-76DFE7B449FB}" destId="{312CBAD9-5272-2F4D-A507-77CD3B92F43B}" srcOrd="7" destOrd="0" presId="urn:microsoft.com/office/officeart/2005/8/layout/radial6"/>
    <dgm:cxn modelId="{24BF1E63-4D5C-454D-905D-76C67F5FA21B}" type="presParOf" srcId="{3C301EC7-2660-A64C-B7FE-76DFE7B449FB}" destId="{D1E104D7-5CCA-3B40-991E-EC649FF6C312}" srcOrd="8" destOrd="0" presId="urn:microsoft.com/office/officeart/2005/8/layout/radial6"/>
    <dgm:cxn modelId="{1EB66E01-3E18-6B4D-8436-79BC4D43BF70}" type="presParOf" srcId="{3C301EC7-2660-A64C-B7FE-76DFE7B449FB}" destId="{E814C68D-4842-9249-AC43-2E27FD596646}" srcOrd="9" destOrd="0" presId="urn:microsoft.com/office/officeart/2005/8/layout/radial6"/>
    <dgm:cxn modelId="{D0325128-8142-484C-BD12-B4433B2DEAF7}" type="presParOf" srcId="{3C301EC7-2660-A64C-B7FE-76DFE7B449FB}" destId="{6923D07E-2E78-CC49-9C30-6D2A92F7EA9E}" srcOrd="10" destOrd="0" presId="urn:microsoft.com/office/officeart/2005/8/layout/radial6"/>
    <dgm:cxn modelId="{CB1A3142-2D09-5B43-A250-76C3D6BA14D7}" type="presParOf" srcId="{3C301EC7-2660-A64C-B7FE-76DFE7B449FB}" destId="{1E0AC44A-1C42-6849-8C41-A4ADAC4D8B4E}" srcOrd="11" destOrd="0" presId="urn:microsoft.com/office/officeart/2005/8/layout/radial6"/>
    <dgm:cxn modelId="{0D45D53A-A488-BF42-86C4-85F7D3F7B70F}" type="presParOf" srcId="{3C301EC7-2660-A64C-B7FE-76DFE7B449FB}" destId="{8DE5DA30-AED0-D640-B251-9C08B1ADEE3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5DA30-AED0-D640-B251-9C08B1ADEE3B}">
      <dsp:nvSpPr>
        <dsp:cNvPr id="0" name=""/>
        <dsp:cNvSpPr/>
      </dsp:nvSpPr>
      <dsp:spPr>
        <a:xfrm>
          <a:off x="1310358" y="453308"/>
          <a:ext cx="3242692" cy="3242692"/>
        </a:xfrm>
        <a:prstGeom prst="blockArc">
          <a:avLst>
            <a:gd name="adj1" fmla="val 4981433"/>
            <a:gd name="adj2" fmla="val 10818066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4C68D-4842-9249-AC43-2E27FD596646}">
      <dsp:nvSpPr>
        <dsp:cNvPr id="0" name=""/>
        <dsp:cNvSpPr/>
      </dsp:nvSpPr>
      <dsp:spPr>
        <a:xfrm>
          <a:off x="1811331" y="471945"/>
          <a:ext cx="3242692" cy="3242692"/>
        </a:xfrm>
        <a:prstGeom prst="blockArc">
          <a:avLst>
            <a:gd name="adj1" fmla="val 63753"/>
            <a:gd name="adj2" fmla="val 6074227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12241-09B3-0841-963D-BB421B29BC6C}">
      <dsp:nvSpPr>
        <dsp:cNvPr id="0" name=""/>
        <dsp:cNvSpPr/>
      </dsp:nvSpPr>
      <dsp:spPr>
        <a:xfrm>
          <a:off x="1811943" y="448423"/>
          <a:ext cx="3242692" cy="3242692"/>
        </a:xfrm>
        <a:prstGeom prst="blockArc">
          <a:avLst>
            <a:gd name="adj1" fmla="val 15508942"/>
            <a:gd name="adj2" fmla="val 114831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8799C-244B-1840-9641-6512EBAEF34A}">
      <dsp:nvSpPr>
        <dsp:cNvPr id="0" name=""/>
        <dsp:cNvSpPr/>
      </dsp:nvSpPr>
      <dsp:spPr>
        <a:xfrm>
          <a:off x="1310191" y="469409"/>
          <a:ext cx="3242692" cy="3242692"/>
        </a:xfrm>
        <a:prstGeom prst="blockArc">
          <a:avLst>
            <a:gd name="adj1" fmla="val 10853018"/>
            <a:gd name="adj2" fmla="val 16603648"/>
            <a:gd name="adj3" fmla="val 464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06595-DC48-4A45-8867-8F5CA31C1347}">
      <dsp:nvSpPr>
        <dsp:cNvPr id="0" name=""/>
        <dsp:cNvSpPr/>
      </dsp:nvSpPr>
      <dsp:spPr>
        <a:xfrm>
          <a:off x="2590786" y="1447789"/>
          <a:ext cx="1153713" cy="1211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Being Turned Outward</a:t>
          </a:r>
          <a:endParaRPr lang="en-US" sz="1400" b="1" kern="1200" dirty="0"/>
        </a:p>
      </dsp:txBody>
      <dsp:txXfrm>
        <a:off x="2759743" y="1625268"/>
        <a:ext cx="815799" cy="856942"/>
      </dsp:txXfrm>
    </dsp:sp>
    <dsp:sp modelId="{62652434-D7A4-7E42-9639-37E62A84F170}">
      <dsp:nvSpPr>
        <dsp:cNvPr id="0" name=""/>
        <dsp:cNvSpPr/>
      </dsp:nvSpPr>
      <dsp:spPr>
        <a:xfrm>
          <a:off x="457196" y="1524001"/>
          <a:ext cx="1781602" cy="108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Implementation and Innovation Cycles</a:t>
          </a:r>
          <a:endParaRPr lang="en-US" sz="1400" b="1" kern="1200" dirty="0"/>
        </a:p>
      </dsp:txBody>
      <dsp:txXfrm>
        <a:off x="718106" y="1682846"/>
        <a:ext cx="1259782" cy="766970"/>
      </dsp:txXfrm>
    </dsp:sp>
    <dsp:sp modelId="{5F2FEAFF-F47A-574D-A97F-C1C6F94A96B5}">
      <dsp:nvSpPr>
        <dsp:cNvPr id="0" name=""/>
        <dsp:cNvSpPr/>
      </dsp:nvSpPr>
      <dsp:spPr>
        <a:xfrm>
          <a:off x="2285998" y="0"/>
          <a:ext cx="1662136" cy="10358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Understanding Community</a:t>
          </a:r>
          <a:endParaRPr lang="en-US" sz="1400" b="1" kern="1200" dirty="0"/>
        </a:p>
      </dsp:txBody>
      <dsp:txXfrm>
        <a:off x="2529412" y="151698"/>
        <a:ext cx="1175308" cy="732466"/>
      </dsp:txXfrm>
    </dsp:sp>
    <dsp:sp modelId="{312CBAD9-5272-2F4D-A507-77CD3B92F43B}">
      <dsp:nvSpPr>
        <dsp:cNvPr id="0" name=""/>
        <dsp:cNvSpPr/>
      </dsp:nvSpPr>
      <dsp:spPr>
        <a:xfrm>
          <a:off x="4038605" y="1600199"/>
          <a:ext cx="1955060" cy="10449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Creating Conditions for Change and Sustainability</a:t>
          </a:r>
          <a:endParaRPr lang="en-US" sz="1400" b="1" kern="1200" dirty="0"/>
        </a:p>
      </dsp:txBody>
      <dsp:txXfrm>
        <a:off x="4324917" y="1753224"/>
        <a:ext cx="1382436" cy="738872"/>
      </dsp:txXfrm>
    </dsp:sp>
    <dsp:sp modelId="{6923D07E-2E78-CC49-9C30-6D2A92F7EA9E}">
      <dsp:nvSpPr>
        <dsp:cNvPr id="0" name=""/>
        <dsp:cNvSpPr/>
      </dsp:nvSpPr>
      <dsp:spPr>
        <a:xfrm>
          <a:off x="2286003" y="3124198"/>
          <a:ext cx="1676107" cy="10449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Deciding on the Right Path</a:t>
          </a:r>
          <a:endParaRPr lang="en-US" sz="1400" b="1" kern="1200" dirty="0"/>
        </a:p>
      </dsp:txBody>
      <dsp:txXfrm>
        <a:off x="2531463" y="3277223"/>
        <a:ext cx="1185187" cy="73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4F06-4EA4-9346-9CB2-389F7AF80E0E}" type="datetimeFigureOut">
              <a:rPr lang="en-US" smtClean="0"/>
              <a:pPr/>
              <a:t>18-01-28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25C6-DCFD-A54A-B499-F1C904EEB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8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4B80-A2CE-48DF-A181-26C91F7E15F5}" type="datetimeFigureOut">
              <a:rPr lang="en-US" smtClean="0"/>
              <a:pPr/>
              <a:t>18-01-28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2A9D-AEE4-48A9-B376-61E00C7BA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0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8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0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5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1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7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0"/>
            <a:ext cx="9144000" cy="6858000"/>
          </a:xfrm>
          <a:prstGeom prst="rect">
            <a:avLst/>
          </a:prstGeom>
        </p:spPr>
      </p:pic>
      <p:pic>
        <p:nvPicPr>
          <p:cNvPr id="6" name="Picture 5" descr="har_logo_tag3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"/>
            <a:ext cx="2468880" cy="51743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9C0000"/>
                </a:solidFill>
                <a:latin typeface="Avenir Book"/>
                <a:cs typeface="Avenir Book"/>
              </a:defRPr>
            </a:lvl1pPr>
          </a:lstStyle>
          <a:p>
            <a:r>
              <a:rPr lang="en-CA" dirty="0" smtClean="0"/>
              <a:t>Click to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0520" y="6273008"/>
            <a:ext cx="2286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rtl="0"/>
            <a:r>
              <a:rPr lang="en-US" sz="1100" b="1" kern="1200" dirty="0" smtClean="0">
                <a:solidFill>
                  <a:srgbClr val="C12824"/>
                </a:solidFill>
                <a:effectLst/>
                <a:latin typeface="Avenir Black"/>
                <a:ea typeface="+mn-ea"/>
                <a:cs typeface="Avenir Black"/>
              </a:rPr>
              <a:t>©</a:t>
            </a:r>
            <a:r>
              <a:rPr lang="en-US" sz="1100" dirty="0" smtClean="0">
                <a:solidFill>
                  <a:srgbClr val="C12824"/>
                </a:solidFill>
                <a:effectLst/>
                <a:latin typeface="Avenir Black"/>
                <a:cs typeface="Avenir Black"/>
              </a:rPr>
              <a:t> 2018 The</a:t>
            </a:r>
            <a:r>
              <a:rPr lang="en-US" sz="1100" baseline="0" dirty="0" smtClean="0">
                <a:solidFill>
                  <a:srgbClr val="C12824"/>
                </a:solidFill>
                <a:effectLst/>
                <a:latin typeface="Avenir Black"/>
                <a:cs typeface="Avenir Black"/>
              </a:rPr>
              <a:t> H</a:t>
            </a:r>
            <a:r>
              <a:rPr lang="en-US" sz="1100" dirty="0" smtClean="0">
                <a:solidFill>
                  <a:srgbClr val="C12824"/>
                </a:solidFill>
                <a:effectLst/>
                <a:latin typeface="Avenir Black"/>
                <a:cs typeface="Avenir Black"/>
              </a:rPr>
              <a:t>arwood Institute</a:t>
            </a:r>
            <a:endParaRPr lang="en-US" sz="1100" b="0" i="0" u="none" strike="noStrike" kern="1200" baseline="0" dirty="0" smtClean="0">
              <a:solidFill>
                <a:srgbClr val="C12824"/>
              </a:solidFill>
              <a:latin typeface="Avenir Black"/>
              <a:ea typeface="+mn-ea"/>
              <a:cs typeface="Avenir Blac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10000" y="6248400"/>
            <a:ext cx="17248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n-US" sz="1100" b="0" i="0" u="none" strike="noStrike" kern="1200" baseline="0" dirty="0" smtClean="0">
                <a:solidFill>
                  <a:srgbClr val="C12824"/>
                </a:solidFill>
                <a:latin typeface="Avenir Black"/>
                <a:ea typeface="+mn-ea"/>
                <a:cs typeface="Avenir Black"/>
              </a:rPr>
              <a:t>#</a:t>
            </a:r>
            <a:r>
              <a:rPr lang="en-US" sz="1100" b="0" i="0" u="none" strike="noStrike" kern="1200" baseline="0" dirty="0" err="1" smtClean="0">
                <a:solidFill>
                  <a:srgbClr val="C12824"/>
                </a:solidFill>
                <a:latin typeface="Avenir Black"/>
                <a:ea typeface="+mn-ea"/>
                <a:cs typeface="Avenir Black"/>
              </a:rPr>
              <a:t>turnoutward</a:t>
            </a:r>
            <a:endParaRPr lang="en-US" sz="1100" b="0" i="0" u="none" strike="noStrike" kern="1200" baseline="0" dirty="0" smtClean="0">
              <a:solidFill>
                <a:srgbClr val="C12824"/>
              </a:solidFill>
              <a:latin typeface="Avenir Black"/>
              <a:ea typeface="+mn-ea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779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535E-FFFF-F442-AD41-98EAFCEFF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theharwoodinstitute.org" TargetMode="External"/><Relationship Id="rId3" Type="http://schemas.openxmlformats.org/officeDocument/2006/relationships/hyperlink" Target="http://www.ala.org/tools/librariestransform/libraries-transforming-communities/case-studi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cgorman@theharwoodinstitute.org" TargetMode="External"/><Relationship Id="rId3" Type="http://schemas.openxmlformats.org/officeDocument/2006/relationships/hyperlink" Target="mailto:staylorsimpson@theharwoodinstitut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6829544"/>
          </a:xfrm>
          <a:prstGeom prst="rect">
            <a:avLst/>
          </a:prstGeom>
        </p:spPr>
      </p:pic>
      <p:pic>
        <p:nvPicPr>
          <p:cNvPr id="9" name="Picture 8" descr="har_logo_tag3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770"/>
            <a:ext cx="2468880" cy="517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371600"/>
            <a:ext cx="502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BF0000"/>
                </a:solidFill>
              </a:rPr>
              <a:t>Turning </a:t>
            </a:r>
            <a:r>
              <a:rPr lang="en-CA" sz="3200" b="1" dirty="0">
                <a:solidFill>
                  <a:srgbClr val="BF0000"/>
                </a:solidFill>
              </a:rPr>
              <a:t>Outward to </a:t>
            </a:r>
            <a:endParaRPr lang="en-CA" sz="3200" b="1" dirty="0" smtClean="0">
              <a:solidFill>
                <a:srgbClr val="BF0000"/>
              </a:solidFill>
            </a:endParaRPr>
          </a:p>
          <a:p>
            <a:r>
              <a:rPr lang="en-CA" sz="3200" b="1" dirty="0" smtClean="0">
                <a:solidFill>
                  <a:srgbClr val="BF0000"/>
                </a:solidFill>
              </a:rPr>
              <a:t>Your Community</a:t>
            </a:r>
            <a:endParaRPr lang="en-CA" sz="3200" dirty="0" smtClean="0">
              <a:solidFill>
                <a:srgbClr val="BF0000"/>
              </a:solidFill>
            </a:endParaRPr>
          </a:p>
          <a:p>
            <a:endParaRPr lang="en-CA" sz="1000" dirty="0" smtClean="0">
              <a:solidFill>
                <a:srgbClr val="BF0000"/>
              </a:solidFill>
            </a:endParaRPr>
          </a:p>
          <a:p>
            <a:r>
              <a:rPr lang="en-CA" sz="2400" dirty="0" smtClean="0">
                <a:solidFill>
                  <a:srgbClr val="BF0000"/>
                </a:solidFill>
              </a:rPr>
              <a:t>How </a:t>
            </a:r>
            <a:r>
              <a:rPr lang="en-CA" sz="2400" dirty="0">
                <a:solidFill>
                  <a:srgbClr val="BF0000"/>
                </a:solidFill>
              </a:rPr>
              <a:t>are you doing and why it matters</a:t>
            </a:r>
          </a:p>
          <a:p>
            <a:endParaRPr lang="en-US" sz="2800" dirty="0">
              <a:solidFill>
                <a:srgbClr val="9C0000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Cheryl </a:t>
            </a:r>
            <a:r>
              <a:rPr lang="en-US" sz="2000" b="1" dirty="0" smtClean="0"/>
              <a:t>Gorman</a:t>
            </a:r>
            <a:r>
              <a:rPr lang="en-US" sz="2000" dirty="0"/>
              <a:t> </a:t>
            </a:r>
            <a:r>
              <a:rPr lang="en-US" sz="2000" b="1" dirty="0" smtClean="0"/>
              <a:t>and</a:t>
            </a:r>
            <a:r>
              <a:rPr lang="en-US" sz="2000" dirty="0" smtClean="0"/>
              <a:t> </a:t>
            </a:r>
            <a:r>
              <a:rPr lang="en-US" sz="2000" b="1" dirty="0" smtClean="0"/>
              <a:t>Susan </a:t>
            </a:r>
            <a:r>
              <a:rPr lang="en-US" sz="2000" b="1" dirty="0"/>
              <a:t>Taylor Simpson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smtClean="0"/>
              <a:t>Presenters, The </a:t>
            </a:r>
            <a:r>
              <a:rPr lang="en-US" sz="2000" dirty="0"/>
              <a:t>Harwood Institute for Public </a:t>
            </a:r>
            <a:r>
              <a:rPr lang="en-US" sz="2000" dirty="0" smtClean="0"/>
              <a:t>Innovation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Wendy Newman</a:t>
            </a:r>
            <a:r>
              <a:rPr lang="en-US" sz="2000" dirty="0" smtClean="0"/>
              <a:t>, </a:t>
            </a:r>
            <a:r>
              <a:rPr lang="en-US" sz="2000" dirty="0" err="1" smtClean="0"/>
              <a:t>Convenor</a:t>
            </a:r>
            <a:r>
              <a:rPr lang="en-US" sz="2000" dirty="0" smtClean="0"/>
              <a:t>, Faculty of Information, University of Toronto (Retired) </a:t>
            </a:r>
          </a:p>
          <a:p>
            <a:endParaRPr lang="en-US" sz="2000" dirty="0"/>
          </a:p>
          <a:p>
            <a:r>
              <a:rPr lang="en-US" sz="2000" i="1" dirty="0" smtClean="0"/>
              <a:t>OLA Superconference – Thursday February 1, 2018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18677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Mindset</a:t>
            </a:r>
            <a:r>
              <a:rPr lang="is-IS" sz="2800" b="1" dirty="0"/>
              <a:t>… Operating Framework... </a:t>
            </a:r>
            <a:r>
              <a:rPr lang="is-IS" sz="2800" b="1" dirty="0" smtClean="0"/>
              <a:t>Practice and Tools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8535595"/>
              </p:ext>
            </p:extLst>
          </p:nvPr>
        </p:nvGraphicFramePr>
        <p:xfrm>
          <a:off x="29029" y="1676400"/>
          <a:ext cx="6096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10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667000"/>
            <a:ext cx="2468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Next Virtual </a:t>
            </a:r>
          </a:p>
          <a:p>
            <a:r>
              <a:rPr lang="en-US" sz="2000" b="1" dirty="0" smtClean="0"/>
              <a:t>Public Innovator Labs</a:t>
            </a:r>
          </a:p>
          <a:p>
            <a:endParaRPr lang="en-US" sz="2000" b="1" dirty="0"/>
          </a:p>
          <a:p>
            <a:r>
              <a:rPr lang="en-US" sz="2000" dirty="0" smtClean="0"/>
              <a:t>Apr 5 </a:t>
            </a:r>
            <a:r>
              <a:rPr lang="mr-IN" sz="2000" dirty="0" smtClean="0"/>
              <a:t>–</a:t>
            </a:r>
            <a:r>
              <a:rPr lang="en-US" sz="2000" dirty="0" smtClean="0"/>
              <a:t> May 24</a:t>
            </a:r>
          </a:p>
          <a:p>
            <a:endParaRPr lang="en-US" sz="2000" dirty="0"/>
          </a:p>
          <a:p>
            <a:r>
              <a:rPr lang="en-US" sz="2000" dirty="0" smtClean="0"/>
              <a:t>Sept 27 </a:t>
            </a:r>
            <a:r>
              <a:rPr lang="mr-IN" sz="2000" dirty="0" smtClean="0"/>
              <a:t>–</a:t>
            </a:r>
            <a:r>
              <a:rPr lang="en-US" sz="2000" dirty="0" smtClean="0"/>
              <a:t> Nov 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6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715962"/>
          </a:xfrm>
        </p:spPr>
        <p:txBody>
          <a:bodyPr/>
          <a:lstStyle/>
          <a:p>
            <a:r>
              <a:rPr lang="en-US" dirty="0" smtClean="0"/>
              <a:t>Resources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11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162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</a:rPr>
              <a:t>Tools, videos, </a:t>
            </a:r>
            <a:r>
              <a:rPr lang="en-US" sz="2800" dirty="0">
                <a:ea typeface="ＭＳ Ｐゴシック" pitchFamily="1" charset="-128"/>
              </a:rPr>
              <a:t>books </a:t>
            </a: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  <a:hlinkClick r:id="rId2"/>
              </a:rPr>
              <a:t>https</a:t>
            </a:r>
            <a:r>
              <a:rPr lang="en-US" sz="2800" dirty="0">
                <a:ea typeface="ＭＳ Ｐゴシック" pitchFamily="1" charset="-128"/>
                <a:hlinkClick r:id="rId2"/>
              </a:rPr>
              <a:t>://</a:t>
            </a:r>
            <a:r>
              <a:rPr lang="en-US" sz="2800" dirty="0" smtClean="0">
                <a:ea typeface="ＭＳ Ｐゴシック" pitchFamily="1" charset="-128"/>
                <a:hlinkClick r:id="rId2"/>
              </a:rPr>
              <a:t>theharwoodinstitute.org</a:t>
            </a: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</a:rPr>
              <a:t>Library-specific case studies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ea typeface="ＭＳ Ｐゴシック" pitchFamily="1" charset="-128"/>
                <a:hlinkClick r:id="rId3"/>
              </a:rPr>
              <a:t>http://www.ala.org/tools/librariestransform/libraries-transforming-communities/case-</a:t>
            </a:r>
            <a:r>
              <a:rPr lang="en-US" sz="2800" dirty="0" smtClean="0">
                <a:ea typeface="ＭＳ Ｐゴシック" pitchFamily="1" charset="-128"/>
                <a:hlinkClick r:id="rId3"/>
              </a:rPr>
              <a:t>studies</a:t>
            </a: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</a:rPr>
              <a:t>(Search: ALA Libraries Transforming Communities)</a:t>
            </a:r>
            <a:endParaRPr lang="en-US" sz="2800" dirty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endParaRPr lang="en-US" sz="2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0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715962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12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162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</a:rPr>
              <a:t>Cheryl Gorman </a:t>
            </a:r>
            <a:r>
              <a:rPr lang="en-US" sz="2800" dirty="0" smtClean="0">
                <a:ea typeface="ＭＳ Ｐゴシック" pitchFamily="1" charset="-128"/>
                <a:hlinkClick r:id="rId2"/>
              </a:rPr>
              <a:t>cgorman@theharwoodinstitute.org</a:t>
            </a: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endParaRPr lang="en-US" sz="2800" dirty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</a:rPr>
              <a:t>Susan Taylor Simpson 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ea typeface="ＭＳ Ｐゴシック" pitchFamily="1" charset="-128"/>
                <a:hlinkClick r:id="rId3"/>
              </a:rPr>
              <a:t>staylorsimpson@theharwoodinstitute.org</a:t>
            </a:r>
            <a:endParaRPr lang="en-US" sz="2800" dirty="0" smtClean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endParaRPr lang="en-US" sz="2800" dirty="0">
              <a:ea typeface="ＭＳ Ｐゴシック" pitchFamily="1" charset="-128"/>
            </a:endParaRPr>
          </a:p>
          <a:p>
            <a:pPr>
              <a:spcBef>
                <a:spcPts val="600"/>
              </a:spcBef>
            </a:pPr>
            <a:endParaRPr lang="en-US" sz="2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1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2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228398"/>
            <a:ext cx="7162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Your community engagement experience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/>
              <a:t>Harwood overview + why libraries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 smtClean="0">
                <a:ea typeface="ＭＳ Ｐゴシック" pitchFamily="1" charset="-128"/>
              </a:rPr>
              <a:t>How </a:t>
            </a:r>
            <a:r>
              <a:rPr lang="en-US" sz="2800" dirty="0">
                <a:ea typeface="ＭＳ Ｐゴシック" pitchFamily="1" charset="-128"/>
              </a:rPr>
              <a:t>to get the most out of this session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ea typeface="ＭＳ Ｐゴシック" pitchFamily="1" charset="-128"/>
              </a:rPr>
              <a:t>Turn Quiz exercise</a:t>
            </a:r>
          </a:p>
          <a:p>
            <a:pPr marL="914400" lvl="1" indent="-457200">
              <a:spcBef>
                <a:spcPts val="600"/>
              </a:spcBef>
              <a:buFont typeface="Courier New"/>
              <a:buChar char="o"/>
            </a:pPr>
            <a:r>
              <a:rPr lang="en-US" sz="2800" dirty="0">
                <a:ea typeface="ＭＳ Ｐゴシック" pitchFamily="1" charset="-128"/>
              </a:rPr>
              <a:t>Experience</a:t>
            </a:r>
          </a:p>
          <a:p>
            <a:pPr marL="914400" lvl="1" indent="-457200">
              <a:spcBef>
                <a:spcPts val="600"/>
              </a:spcBef>
              <a:buFont typeface="Courier New"/>
              <a:buChar char="o"/>
            </a:pPr>
            <a:r>
              <a:rPr lang="en-US" sz="2800" dirty="0">
                <a:ea typeface="ＭＳ Ｐゴシック" pitchFamily="1" charset="-128"/>
              </a:rPr>
              <a:t>Benefits and how to use at home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r>
              <a:rPr lang="en-US" sz="2800" dirty="0">
                <a:ea typeface="ＭＳ Ｐゴシック" pitchFamily="1" charset="-128"/>
              </a:rPr>
              <a:t>Other </a:t>
            </a:r>
            <a:r>
              <a:rPr lang="en-US" sz="2800" dirty="0" smtClean="0">
                <a:ea typeface="ＭＳ Ｐゴシック" pitchFamily="1" charset="-128"/>
              </a:rPr>
              <a:t>opportunities</a:t>
            </a:r>
            <a:endParaRPr lang="en-US" sz="2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would describe our library’s community engagement as: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3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ea typeface="ＭＳ Ｐゴシック" pitchFamily="1" charset="-128"/>
              </a:rPr>
              <a:t> </a:t>
            </a:r>
          </a:p>
          <a:p>
            <a:pPr marL="0" indent="0">
              <a:spcBef>
                <a:spcPts val="1363"/>
              </a:spcBef>
              <a:buFont typeface="Wingdings" pitchFamily="2" charset="2"/>
              <a:buChar char="q"/>
            </a:pPr>
            <a:r>
              <a:rPr lang="en-US" sz="2800" dirty="0" smtClean="0">
                <a:ea typeface="ＭＳ Ｐゴシック" pitchFamily="1" charset="-128"/>
              </a:rPr>
              <a:t> Just getting started; moving beyond outreach</a:t>
            </a:r>
          </a:p>
          <a:p>
            <a:pPr marL="0" indent="0">
              <a:spcBef>
                <a:spcPts val="1363"/>
              </a:spcBef>
              <a:buFont typeface="Wingdings" pitchFamily="2" charset="2"/>
              <a:buChar char="q"/>
            </a:pPr>
            <a:r>
              <a:rPr lang="en-US" sz="2800" dirty="0" smtClean="0">
                <a:ea typeface="ＭＳ Ｐゴシック" pitchFamily="1" charset="-128"/>
              </a:rPr>
              <a:t> Off to a good start and actively exploring</a:t>
            </a:r>
          </a:p>
          <a:p>
            <a:pPr marL="0" indent="0">
              <a:spcBef>
                <a:spcPts val="1363"/>
              </a:spcBef>
              <a:buFont typeface="Wingdings" pitchFamily="2" charset="2"/>
              <a:buChar char="q"/>
            </a:pPr>
            <a:r>
              <a:rPr lang="en-US" sz="2800" dirty="0" smtClean="0">
                <a:ea typeface="ＭＳ Ｐゴシック" pitchFamily="1" charset="-128"/>
              </a:rPr>
              <a:t> Part of how we work now</a:t>
            </a:r>
          </a:p>
          <a:p>
            <a:pPr marL="0" indent="0">
              <a:spcBef>
                <a:spcPts val="1363"/>
              </a:spcBef>
              <a:buFont typeface="Wingdings" pitchFamily="2" charset="2"/>
              <a:buChar char="q"/>
            </a:pPr>
            <a:r>
              <a:rPr lang="en-US" sz="2800" dirty="0" smtClean="0">
                <a:ea typeface="ＭＳ Ｐゴシック" pitchFamily="1" charset="-128"/>
              </a:rPr>
              <a:t> Well established; refining our skills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ea typeface="ＭＳ Ｐゴシック" pitchFamily="1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ea typeface="ＭＳ Ｐゴシック" pitchFamily="1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10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715962"/>
          </a:xfrm>
        </p:spPr>
        <p:txBody>
          <a:bodyPr/>
          <a:lstStyle/>
          <a:p>
            <a:r>
              <a:rPr lang="en-US" dirty="0" smtClean="0"/>
              <a:t>Harwood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4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624840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latin typeface="+mj-lt"/>
                <a:cs typeface="Avenir Book"/>
              </a:rPr>
              <a:t>The </a:t>
            </a:r>
            <a:r>
              <a:rPr lang="en-US" sz="2800" i="1" dirty="0">
                <a:latin typeface="+mj-lt"/>
                <a:cs typeface="Avenir Book"/>
              </a:rPr>
              <a:t>Harwood Institute for Public Innovation </a:t>
            </a:r>
            <a:r>
              <a:rPr lang="en-US" sz="2800" dirty="0">
                <a:latin typeface="+mj-lt"/>
                <a:cs typeface="Avenir Book"/>
              </a:rPr>
              <a:t>is a nonpartisan, independent nonprofit that teaches, coaches and inspires people and organizations to solve pressing problems and change how communities work together.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/>
          </p:cNvSpPr>
          <p:nvPr/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5</a:t>
            </a:fld>
            <a:endParaRPr lang="en-US" dirty="0">
              <a:solidFill>
                <a:srgbClr val="9C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277966" cy="416256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7159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Libraries Matter!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6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8-01-25 at 3.2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4489808" cy="6065908"/>
          </a:xfrm>
          <a:prstGeom prst="rect">
            <a:avLst/>
          </a:prstGeom>
        </p:spPr>
      </p:pic>
      <p:pic>
        <p:nvPicPr>
          <p:cNvPr id="5" name="Picture 4" descr="Screen Shot 2018-01-25 at 3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0075"/>
            <a:ext cx="3489722" cy="4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15000" cy="6397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Questions for your small table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7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1628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What do you make of your results? 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What Turning Outward </a:t>
            </a:r>
            <a:r>
              <a:rPr lang="en-US" sz="2400" dirty="0" smtClean="0"/>
              <a:t>“score” </a:t>
            </a:r>
            <a:r>
              <a:rPr lang="en-US" sz="2400" dirty="0"/>
              <a:t>would people in your community give your library?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What do you think Turning Outward is? 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What are the implications of being Turned Outward?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From library perspective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From community perspective</a:t>
            </a:r>
          </a:p>
          <a:p>
            <a:pPr marL="457200" indent="-457200">
              <a:spcBef>
                <a:spcPts val="600"/>
              </a:spcBef>
              <a:buFont typeface="Arial"/>
              <a:buChar char="•"/>
            </a:pPr>
            <a:endParaRPr lang="en-US" sz="2800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4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Turning Outward</a:t>
            </a:r>
            <a:endParaRPr lang="en-US" sz="3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8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9200" y="4191000"/>
            <a:ext cx="7239000" cy="12954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ea typeface="ＭＳ Ｐゴシック" pitchFamily="1" charset="-128"/>
              </a:rPr>
              <a:t>An orientation toward community – </a:t>
            </a:r>
            <a:br>
              <a:rPr lang="en-US" sz="2400" dirty="0" smtClean="0">
                <a:ea typeface="ＭＳ Ｐゴシック" pitchFamily="1" charset="-128"/>
              </a:rPr>
            </a:br>
            <a:r>
              <a:rPr lang="en-US" sz="2400" dirty="0" smtClean="0">
                <a:ea typeface="ＭＳ Ｐゴシック" pitchFamily="1" charset="-128"/>
              </a:rPr>
              <a:t>literally about the direction we are facing!</a:t>
            </a:r>
          </a:p>
          <a:p>
            <a:pPr marL="0" indent="0">
              <a:spcBef>
                <a:spcPts val="1125"/>
              </a:spcBef>
              <a:buFont typeface="Arial" pitchFamily="34" charset="0"/>
              <a:buNone/>
            </a:pPr>
            <a:r>
              <a:rPr lang="en-US" sz="2400" dirty="0" smtClean="0">
                <a:ea typeface="ＭＳ Ｐゴシック" pitchFamily="1" charset="-128"/>
              </a:rPr>
              <a:t>Without it, there is little chance for change.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z="2400" dirty="0" smtClean="0">
              <a:ea typeface="ＭＳ Ｐゴシック" pitchFamily="1" charset="-128"/>
            </a:endParaRPr>
          </a:p>
        </p:txBody>
      </p:sp>
      <p:pic>
        <p:nvPicPr>
          <p:cNvPr id="8" name="Picture 3" descr="HarwoodUWW-National-Lab-01m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858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5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Benefits + How to Use at Home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/>
          <a:lstStyle/>
          <a:p>
            <a:fld id="{F2F7BD04-3271-2A46-A763-2CFF7DE6CC5E}" type="slidenum">
              <a:rPr lang="en-US" smtClean="0">
                <a:solidFill>
                  <a:srgbClr val="9C0000"/>
                </a:solidFill>
              </a:rPr>
              <a:pPr/>
              <a:t>9</a:t>
            </a:fld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133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+mj-lt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504" y="787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34340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400" b="1" dirty="0" smtClean="0">
                <a:ea typeface="ＭＳ Ｐゴシック" pitchFamily="1" charset="-128"/>
              </a:rPr>
              <a:t>Repositioning libraries and library professionals </a:t>
            </a:r>
            <a:r>
              <a:rPr lang="en-US" sz="2400" dirty="0" smtClean="0">
                <a:ea typeface="ＭＳ Ｐゴシック" pitchFamily="1" charset="-128"/>
              </a:rPr>
              <a:t>as conveners and facilitators of community innovation and change</a:t>
            </a:r>
            <a:br>
              <a:rPr lang="en-US" sz="2400" dirty="0" smtClean="0">
                <a:ea typeface="ＭＳ Ｐゴシック" pitchFamily="1" charset="-128"/>
              </a:rPr>
            </a:br>
            <a:endParaRPr lang="en-US" sz="2000" dirty="0" smtClean="0">
              <a:ea typeface="ＭＳ Ｐゴシック" pitchFamily="1" charset="-128"/>
            </a:endParaRPr>
          </a:p>
          <a:p>
            <a:pPr marL="285750" indent="-285750"/>
            <a:r>
              <a:rPr lang="en-US" sz="2400" b="1" dirty="0" smtClean="0">
                <a:ea typeface="ＭＳ Ｐゴシック" pitchFamily="1" charset="-128"/>
              </a:rPr>
              <a:t>Bringing new tools, skill development </a:t>
            </a:r>
            <a:r>
              <a:rPr lang="en-US" sz="2400" dirty="0" smtClean="0">
                <a:ea typeface="ＭＳ Ｐゴシック" pitchFamily="1" charset="-128"/>
              </a:rPr>
              <a:t>and learning opportunities that support enhanced capacity for community engagement</a:t>
            </a:r>
            <a:br>
              <a:rPr lang="en-US" sz="2400" dirty="0" smtClean="0">
                <a:ea typeface="ＭＳ Ｐゴシック" pitchFamily="1" charset="-128"/>
              </a:rPr>
            </a:br>
            <a:endParaRPr lang="en-US" sz="2000" dirty="0" smtClean="0">
              <a:ea typeface="ＭＳ Ｐゴシック" pitchFamily="1" charset="-128"/>
            </a:endParaRPr>
          </a:p>
          <a:p>
            <a:pPr marL="285750" indent="-285750"/>
            <a:r>
              <a:rPr lang="en-US" sz="2400" b="1" dirty="0" smtClean="0">
                <a:ea typeface="ＭＳ Ｐゴシック" pitchFamily="1" charset="-128"/>
              </a:rPr>
              <a:t>Demonstrated results in communities </a:t>
            </a:r>
            <a:r>
              <a:rPr lang="en-US" sz="2400" dirty="0" smtClean="0">
                <a:ea typeface="ＭＳ Ｐゴシック" pitchFamily="1" charset="-128"/>
              </a:rPr>
              <a:t>to increase their ability to work effectively together on issues the community cares about</a:t>
            </a:r>
          </a:p>
        </p:txBody>
      </p:sp>
      <p:pic>
        <p:nvPicPr>
          <p:cNvPr id="5" name="Picture 4" descr="Screen Shot 2018-01-25 at 3.4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15636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12575</TotalTime>
  <Words>320</Words>
  <Application>Microsoft Macintosh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PowerPoint Presentation</vt:lpstr>
      <vt:lpstr>AGENDA</vt:lpstr>
      <vt:lpstr>I would describe our library’s community engagement as:</vt:lpstr>
      <vt:lpstr>Harwood Mission</vt:lpstr>
      <vt:lpstr>Libraries Matter!</vt:lpstr>
      <vt:lpstr>PowerPoint Presentation</vt:lpstr>
      <vt:lpstr>Questions for your small table</vt:lpstr>
      <vt:lpstr>Turning Outward</vt:lpstr>
      <vt:lpstr>Benefits + How to Use at Home</vt:lpstr>
      <vt:lpstr>Mindset… Operating Framework... Practice and Tools</vt:lpstr>
      <vt:lpstr>Resources Online</vt:lpstr>
      <vt:lpstr>CONTACT</vt:lpstr>
    </vt:vector>
  </TitlesOfParts>
  <Company>American Library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brussell</dc:creator>
  <cp:lastModifiedBy>Cheryl Gorman</cp:lastModifiedBy>
  <cp:revision>331</cp:revision>
  <cp:lastPrinted>2016-06-16T03:24:29Z</cp:lastPrinted>
  <dcterms:created xsi:type="dcterms:W3CDTF">2014-08-13T18:15:49Z</dcterms:created>
  <dcterms:modified xsi:type="dcterms:W3CDTF">2018-01-29T19:52:01Z</dcterms:modified>
</cp:coreProperties>
</file>